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</p:sldMasterIdLst>
  <p:notesMasterIdLst>
    <p:notesMasterId r:id="rId50"/>
  </p:notesMasterIdLst>
  <p:sldIdLst>
    <p:sldId id="267" r:id="rId4"/>
    <p:sldId id="268" r:id="rId5"/>
    <p:sldId id="269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9" r:id="rId14"/>
    <p:sldId id="321" r:id="rId15"/>
    <p:sldId id="280" r:id="rId16"/>
    <p:sldId id="281" r:id="rId17"/>
    <p:sldId id="282" r:id="rId18"/>
    <p:sldId id="284" r:id="rId19"/>
    <p:sldId id="285" r:id="rId20"/>
    <p:sldId id="286" r:id="rId21"/>
    <p:sldId id="287" r:id="rId22"/>
    <p:sldId id="297" r:id="rId23"/>
    <p:sldId id="298" r:id="rId24"/>
    <p:sldId id="299" r:id="rId25"/>
    <p:sldId id="300" r:id="rId26"/>
    <p:sldId id="302" r:id="rId27"/>
    <p:sldId id="303" r:id="rId28"/>
    <p:sldId id="305" r:id="rId29"/>
    <p:sldId id="304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1460" y="1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662EC13-28E1-493A-84E5-BD43C0607A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39597F68-A53E-482F-90C5-53E91CC0527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B2A12FBA-E9C3-4BF9-945F-237197F669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3B83760D-66B6-4515-91AE-F65B856B32D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61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61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61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61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61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461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2CF95B-9CDA-47EE-9B11-B894A7B37FFC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461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9442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7906214C-2C9F-4CEB-81B7-4B2E3AA884B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32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A2324F7A-2572-4D31-9ADF-24B0851CA3B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52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19CD6477-53CC-47CC-BB71-414FA57E5F4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3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1DFF23B-063F-472E-A049-9D8C29458CD8}" type="slidenum">
              <a:rPr lang="en-GB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en-GB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34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9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A. A neuron in the primary visual cortex responds selectively to line segments that fit the orientation of its receptive field.</a:t>
            </a:r>
          </a:p>
          <a:p>
            <a:pPr eaLnBrk="1" hangingPunct="1">
              <a:buClrTx/>
              <a:buFontTx/>
              <a:buNone/>
            </a:pPr>
            <a:endParaRPr lang="en-GB" altLang="en-US" sz="1200">
              <a:solidFill>
                <a:srgbClr val="000000"/>
              </a:solidFill>
              <a:latin typeface="Calibri" panose="020F0502020204030204" pitchFamily="34" charset="0"/>
              <a:cs typeface="Noto Sans CJK SC Regular" charset="0"/>
            </a:endParaRPr>
          </a:p>
          <a:p>
            <a:pPr eaLnBrk="1" hangingPunct="1">
              <a:buClrTx/>
              <a:buFontTx/>
              <a:buNone/>
            </a:pPr>
            <a:r>
              <a:rPr lang="en-GB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   This selectivity is the first step in the brain’s analysis of an object’s form.</a:t>
            </a:r>
          </a:p>
          <a:p>
            <a:pPr eaLnBrk="1" hangingPunct="1">
              <a:buClrTx/>
              <a:buFontTx/>
              <a:buNone/>
            </a:pPr>
            <a:endParaRPr lang="en-GB" altLang="en-US" sz="1200">
              <a:solidFill>
                <a:srgbClr val="000000"/>
              </a:solidFill>
              <a:latin typeface="Calibri" panose="020F0502020204030204" pitchFamily="34" charset="0"/>
              <a:cs typeface="Noto Sans CJK SC Regular" charset="0"/>
            </a:endParaRPr>
          </a:p>
          <a:p>
            <a:pPr eaLnBrk="1" hangingPunct="1">
              <a:buFont typeface="Times New Roman" panose="02020603050405020304" pitchFamily="18" charset="0"/>
              <a:buAutoNum type="alphaUcPeriod" startAt="2"/>
            </a:pPr>
            <a:r>
              <a:rPr lang="en-GB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The orientation of the receptive field is thought to result from the alignment of the circular center-surround receptive fields of several presynaptic</a:t>
            </a:r>
          </a:p>
          <a:p>
            <a:pPr eaLnBrk="1" hangingPunct="1">
              <a:buClrTx/>
              <a:buFontTx/>
              <a:buNone/>
            </a:pPr>
            <a:r>
              <a:rPr lang="en-GB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     cells in the lateral geniculate nucleus.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A44732E1-A5EB-42CE-8D6B-8A9A7638F2E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4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The neuron‘s sensitivity to light at different points on the retina is modeled as a „difference-of-Gaussians“ receptive field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de-DE" altLang="en-US" sz="1200">
              <a:solidFill>
                <a:srgbClr val="000000"/>
              </a:solidFill>
              <a:latin typeface="Calibri" panose="020F0502020204030204" pitchFamily="34" charset="0"/>
              <a:cs typeface="Noto Sans CJK SC Regular" charset="0"/>
            </a:endParaRPr>
          </a:p>
          <a:p>
            <a:pPr eaLnBrk="1" hangingPunct="1">
              <a:spcBef>
                <a:spcPts val="450"/>
              </a:spcBef>
              <a:buFont typeface="Calibri" panose="020F0502020204030204" pitchFamily="34" charset="0"/>
              <a:buChar char="-"/>
            </a:pPr>
            <a:r>
              <a:rPr lang="de-DE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narrow positive gaussian for the excitatory center</a:t>
            </a:r>
          </a:p>
          <a:p>
            <a:pPr eaLnBrk="1" hangingPunct="1">
              <a:spcBef>
                <a:spcPts val="450"/>
              </a:spcBef>
              <a:buFont typeface="Calibri" panose="020F0502020204030204" pitchFamily="34" charset="0"/>
              <a:buChar char="-"/>
            </a:pPr>
            <a:r>
              <a:rPr lang="de-DE" altLang="en-US" sz="12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broad negative Gaussian for the inhibitory surround</a:t>
            </a:r>
          </a:p>
          <a:p>
            <a:pPr eaLnBrk="1" hangingPunct="1">
              <a:spcBef>
                <a:spcPts val="450"/>
              </a:spcBef>
              <a:buFont typeface="Calibri" panose="020F0502020204030204" pitchFamily="34" charset="0"/>
              <a:buNone/>
            </a:pPr>
            <a:endParaRPr lang="de-DE" altLang="en-US" sz="1200">
              <a:solidFill>
                <a:srgbClr val="000000"/>
              </a:solidFill>
              <a:latin typeface="Calibri" panose="020F0502020204030204" pitchFamily="34" charset="0"/>
              <a:cs typeface="Noto Sans CJK SC Regular" charset="0"/>
            </a:endParaRPr>
          </a:p>
        </p:txBody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A09EA1A-2E2F-47A8-81BC-AB97C9244B92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F60CC522-0C79-469B-B611-44BDFE2924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4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9B76BB7B-53A6-48B6-9B37-4BCED5D45C0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55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2C628B3F-3EDA-4480-9883-D0CAA30D54A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75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82DC0F0F-C6FB-4DF0-B836-127DBCAAFBD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00AC9E54-AC84-48D1-BC14-C3EFE0F9609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80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D92503A5-D683-4339-840B-8C6C2863AC1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01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739B31D9-05D4-4326-A31A-4EA1A220F5A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21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4A86A1FA-BA13-43BF-A06D-409B2948D2C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42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F1C532F1-A6E6-4B06-9602-0E415ABE399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83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096FB261-FE99-43BA-B100-C02A2BBEA44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03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75F10234-DAE8-4C9F-9C19-ABCF6E82830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44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3BA2436A-952B-4648-94AC-989975B7CAD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4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D3BF054-70CB-46E4-A42A-7D8F0C55F52B}" type="slidenum">
              <a:rPr lang="de-D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27</a:t>
            </a:fld>
            <a:endParaRPr lang="de-DE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40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5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B933C4-16B2-4427-9D62-5B6DFC1AFA89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415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85EC71-6FF1-4FE0-B073-FF53036276E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140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CB721268-A379-41D7-8524-8B73305AD9D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421A92-BB83-47AF-8F3C-9F4733C250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5047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F3CA0-DF33-43DB-8D1E-8B622943C02A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6392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7BAEF4-EB4E-469D-B9E0-ECF53E3546C4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9679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24F1F7-B620-4024-8AF4-9115FCFEC98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4028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CB21DF-E98F-46F6-9735-FA53C6085CE4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0327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AB539-1F0E-451C-A2D0-EE9DE93C1008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5590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B74A33-B0D7-4129-870E-F0DA34DA03AC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1075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EFB172-9818-4EE2-A85C-785FAA05B09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99735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FA6873-363A-4882-8D18-B1810633CB6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5183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3A58F9-F92F-4278-A12B-0E619F2F0CED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1627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1CF348A8-0587-4380-9FFD-306E95BA08F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F9679-64F1-4C00-8985-63C0FF220D83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83429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7EBF18-503B-46E5-9523-611BAEC2CFB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6716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7BEA6D-859D-40BD-84D7-1B1E1B76CBE4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5526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37F6E-75E0-41FC-A912-5102BCE5226B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2742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2440AD-81F6-4362-9716-AFBAA235B676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04527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6E583C-C265-49DE-A2E2-3D83B3D81B94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230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B7F84D06-912D-484C-8A55-49434748B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590CE499-E45B-4D75-8B27-AAC03D2E605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FFC72A66-7808-496C-B683-08934060B04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3713EA83-0B92-4188-9120-F2E1E48619F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CF02EC06-033D-4E47-8DAD-A36971DC8F4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buClrTx/>
                <a:buFontTx/>
                <a:buNone/>
              </a:pPr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3EAAB-3D25-41AC-8AA1-750FA929F9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16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B7B70-DD29-404C-82C6-C098D0F418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33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C0407-3C42-4ACE-A129-4790EA4B67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116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E8A3C-C9D0-4B04-A997-95AB7DDAF8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82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89F4C-CEC4-42CE-A72B-57D0AC733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088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37C55-243A-4F1D-BC7E-8CA451B2F0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20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144B4-1397-4D7D-AFA3-604003F9FC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5487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D82EB-02EE-4B48-BAA6-147705C573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42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1F31A-4D25-41DA-AC25-266DC3D85B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134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D822E-FCC2-4388-9025-EAC50E60B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56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4E775-BAFD-4C75-8889-21E1242715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30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AE1F4-1CA2-4B08-91C5-41D8DE6D21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815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2DC1C-F285-4D6B-8BB7-7E7D0BC9E0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171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84A5C-377C-4106-9773-0C8D79DD14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039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51276-EF84-4213-8E5C-FF3D0255B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765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93FD2-7AD8-4753-AB26-DD4C0FAD05A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03698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17A826-20F8-40F7-9509-08E8DBFAD9F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7140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185A6-C1F7-4C24-8567-1D334D53ED3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52209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747BDB-E171-4630-9B2E-C20F030250F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53377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0850C-105F-4597-A680-56BFF1336C7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224112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E9A9E-3F90-4695-81FC-14FA6236A09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32136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EBBC1-2574-4460-96A7-1D8F7E4EE99C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306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9647E-3A60-454E-90A4-1353F78E6B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9690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90249-C985-4682-BC28-F241A33327E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28785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BF2247-AC6C-4CAF-9358-D71C1225C30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48715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45738D-0C2A-4366-AEC3-B6CC8C54C68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660596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4417B2-4DD3-4C5A-9C2D-E8F06258A23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850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42E21-9CD4-4D12-A4B0-B376DEA36A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54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545A2-8E0D-4403-A618-5BDEA0268D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97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CF8E8-CA6A-4EE9-ACFD-A9F5F31926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54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7E152-06A1-4254-807E-867E8B60C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57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9EBE-F669-4DE3-802B-6320FDF6D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97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B247D-816D-4BD5-BD2E-F06CFEE9A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51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92513F6-3C71-4010-A77E-208E0EEDF7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1787A0E1-BEB2-49C2-85F2-FFEE6D9C1E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62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Klicken Sie, um das Format des Titel-Masters zu bearbeiten.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Klicken Sie, um die Textformatierung des Masters zu bearbeiten.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e-DE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e-DE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BBEE454-B084-4708-A8F3-BA4848AD86B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3183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wmf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0.wmf"/><Relationship Id="rId7" Type="http://schemas.openxmlformats.org/officeDocument/2006/relationships/image" Target="../media/image5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62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72.wmf"/><Relationship Id="rId3" Type="http://schemas.openxmlformats.org/officeDocument/2006/relationships/image" Target="../media/image63.wmf"/><Relationship Id="rId7" Type="http://schemas.openxmlformats.org/officeDocument/2006/relationships/image" Target="../media/image66.wmf"/><Relationship Id="rId12" Type="http://schemas.openxmlformats.org/officeDocument/2006/relationships/image" Target="../media/image71.wmf"/><Relationship Id="rId17" Type="http://schemas.openxmlformats.org/officeDocument/2006/relationships/image" Target="../media/image76.w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wmf"/><Relationship Id="rId11" Type="http://schemas.openxmlformats.org/officeDocument/2006/relationships/image" Target="../media/image70.wmf"/><Relationship Id="rId5" Type="http://schemas.openxmlformats.org/officeDocument/2006/relationships/image" Target="../media/image64.wmf"/><Relationship Id="rId15" Type="http://schemas.openxmlformats.org/officeDocument/2006/relationships/image" Target="../media/image74.wmf"/><Relationship Id="rId10" Type="http://schemas.openxmlformats.org/officeDocument/2006/relationships/image" Target="../media/image69.wmf"/><Relationship Id="rId4" Type="http://schemas.openxmlformats.org/officeDocument/2006/relationships/image" Target="../media/image50.wmf"/><Relationship Id="rId9" Type="http://schemas.openxmlformats.org/officeDocument/2006/relationships/image" Target="../media/image68.wmf"/><Relationship Id="rId14" Type="http://schemas.openxmlformats.org/officeDocument/2006/relationships/image" Target="../media/image7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3.wmf"/><Relationship Id="rId18" Type="http://schemas.openxmlformats.org/officeDocument/2006/relationships/image" Target="../media/image118.wmf"/><Relationship Id="rId3" Type="http://schemas.openxmlformats.org/officeDocument/2006/relationships/image" Target="../media/image103.wmf"/><Relationship Id="rId21" Type="http://schemas.openxmlformats.org/officeDocument/2006/relationships/image" Target="../media/image121.wmf"/><Relationship Id="rId7" Type="http://schemas.openxmlformats.org/officeDocument/2006/relationships/image" Target="../media/image107.wmf"/><Relationship Id="rId12" Type="http://schemas.openxmlformats.org/officeDocument/2006/relationships/image" Target="../media/image112.wmf"/><Relationship Id="rId17" Type="http://schemas.openxmlformats.org/officeDocument/2006/relationships/image" Target="../media/image117.w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6.wmf"/><Relationship Id="rId20" Type="http://schemas.openxmlformats.org/officeDocument/2006/relationships/image" Target="../media/image120.w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6.wmf"/><Relationship Id="rId11" Type="http://schemas.openxmlformats.org/officeDocument/2006/relationships/image" Target="../media/image111.wmf"/><Relationship Id="rId5" Type="http://schemas.openxmlformats.org/officeDocument/2006/relationships/image" Target="../media/image105.wmf"/><Relationship Id="rId15" Type="http://schemas.openxmlformats.org/officeDocument/2006/relationships/image" Target="../media/image115.wmf"/><Relationship Id="rId10" Type="http://schemas.openxmlformats.org/officeDocument/2006/relationships/image" Target="../media/image110.wmf"/><Relationship Id="rId19" Type="http://schemas.openxmlformats.org/officeDocument/2006/relationships/image" Target="../media/image119.wmf"/><Relationship Id="rId4" Type="http://schemas.openxmlformats.org/officeDocument/2006/relationships/image" Target="../media/image104.wmf"/><Relationship Id="rId9" Type="http://schemas.openxmlformats.org/officeDocument/2006/relationships/image" Target="../media/image109.wmf"/><Relationship Id="rId14" Type="http://schemas.openxmlformats.org/officeDocument/2006/relationships/image" Target="../media/image11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image" Target="../media/image122.wmf"/><Relationship Id="rId7" Type="http://schemas.openxmlformats.org/officeDocument/2006/relationships/image" Target="../media/image126.wmf"/><Relationship Id="rId12" Type="http://schemas.openxmlformats.org/officeDocument/2006/relationships/image" Target="../media/image13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5.wmf"/><Relationship Id="rId11" Type="http://schemas.openxmlformats.org/officeDocument/2006/relationships/image" Target="../media/image130.wmf"/><Relationship Id="rId5" Type="http://schemas.openxmlformats.org/officeDocument/2006/relationships/image" Target="../media/image124.wmf"/><Relationship Id="rId10" Type="http://schemas.openxmlformats.org/officeDocument/2006/relationships/image" Target="../media/image129.wmf"/><Relationship Id="rId4" Type="http://schemas.openxmlformats.org/officeDocument/2006/relationships/image" Target="../media/image123.wmf"/><Relationship Id="rId9" Type="http://schemas.openxmlformats.org/officeDocument/2006/relationships/image" Target="../media/image12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2.wmf"/><Relationship Id="rId7" Type="http://schemas.openxmlformats.org/officeDocument/2006/relationships/image" Target="../media/image136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5.wmf"/><Relationship Id="rId11" Type="http://schemas.openxmlformats.org/officeDocument/2006/relationships/image" Target="../media/image140.wmf"/><Relationship Id="rId5" Type="http://schemas.openxmlformats.org/officeDocument/2006/relationships/image" Target="../media/image134.wmf"/><Relationship Id="rId10" Type="http://schemas.openxmlformats.org/officeDocument/2006/relationships/image" Target="../media/image139.wmf"/><Relationship Id="rId4" Type="http://schemas.openxmlformats.org/officeDocument/2006/relationships/image" Target="../media/image133.wmf"/><Relationship Id="rId9" Type="http://schemas.openxmlformats.org/officeDocument/2006/relationships/image" Target="../media/image13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3.wmf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13" Type="http://schemas.openxmlformats.org/officeDocument/2006/relationships/image" Target="../media/image154.wmf"/><Relationship Id="rId3" Type="http://schemas.openxmlformats.org/officeDocument/2006/relationships/image" Target="../media/image144.wmf"/><Relationship Id="rId7" Type="http://schemas.openxmlformats.org/officeDocument/2006/relationships/image" Target="../media/image148.wmf"/><Relationship Id="rId12" Type="http://schemas.openxmlformats.org/officeDocument/2006/relationships/image" Target="../media/image15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7.wmf"/><Relationship Id="rId11" Type="http://schemas.openxmlformats.org/officeDocument/2006/relationships/image" Target="../media/image152.wmf"/><Relationship Id="rId5" Type="http://schemas.openxmlformats.org/officeDocument/2006/relationships/image" Target="../media/image146.wmf"/><Relationship Id="rId10" Type="http://schemas.openxmlformats.org/officeDocument/2006/relationships/image" Target="../media/image151.wmf"/><Relationship Id="rId4" Type="http://schemas.openxmlformats.org/officeDocument/2006/relationships/image" Target="../media/image145.wmf"/><Relationship Id="rId9" Type="http://schemas.openxmlformats.org/officeDocument/2006/relationships/image" Target="../media/image150.wmf"/><Relationship Id="rId14" Type="http://schemas.openxmlformats.org/officeDocument/2006/relationships/image" Target="../media/image155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8.jpeg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3.jpeg"/><Relationship Id="rId4" Type="http://schemas.openxmlformats.org/officeDocument/2006/relationships/image" Target="../media/image16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7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3.jpe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61.jpeg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67.wmf"/><Relationship Id="rId4" Type="http://schemas.openxmlformats.org/officeDocument/2006/relationships/image" Target="../media/image164.jpe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E0AD7C1-5A0C-489F-B290-FF694136D040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685800" y="1814513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Convolutions and Correlations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468313" y="3886200"/>
            <a:ext cx="84963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GB" altLang="en-US" sz="30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most important operations when dealing with</a:t>
            </a:r>
          </a:p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GB" altLang="en-US" sz="30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 signal processing (computational neuroscience )</a:t>
            </a:r>
          </a:p>
          <a:p>
            <a:pPr eaLnBrk="1" hangingPunct="1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GB" altLang="en-US" sz="30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combination of two signals </a:t>
            </a:r>
            <a:r>
              <a:rPr lang="en-GB" altLang="en-US" sz="300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en-GB" altLang="en-US" sz="30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 generate third signal</a:t>
            </a:r>
          </a:p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en-GB" altLang="en-US" sz="3000">
              <a:solidFill>
                <a:srgbClr val="000000"/>
              </a:solidFill>
              <a:latin typeface="Calibri" panose="020F0502020204030204" pitchFamily="34" charset="0"/>
              <a:cs typeface="Noto Sans CJK SC Regula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5539275-A25E-4ECB-92EB-8A05CEB82BAB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731250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54288"/>
            <a:ext cx="7848600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49688"/>
            <a:ext cx="8059738" cy="72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99038"/>
            <a:ext cx="5405438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25088AE-6D5E-403A-80D7-BB79E495C1A7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43413"/>
            <a:ext cx="2903538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868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38385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3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960563"/>
            <a:ext cx="4848225" cy="428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4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956050"/>
            <a:ext cx="2346325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5" name="Text Box 8"/>
          <p:cNvSpPr txBox="1">
            <a:spLocks noChangeArrowheads="1"/>
          </p:cNvSpPr>
          <p:nvPr/>
        </p:nvSpPr>
        <p:spPr bwMode="auto">
          <a:xfrm>
            <a:off x="2627313" y="5878513"/>
            <a:ext cx="3779837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b="1" i="1">
                <a:solidFill>
                  <a:srgbClr val="000000"/>
                </a:solidFill>
              </a:rPr>
              <a:t>What are receptive fields within the eye?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EB1048-5DF1-4E26-A942-E5B0C0508EF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404664"/>
            <a:ext cx="7086600" cy="495300"/>
          </a:xfrm>
        </p:spPr>
        <p:txBody>
          <a:bodyPr/>
          <a:lstStyle/>
          <a:p>
            <a:r>
              <a:rPr lang="de-D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The </a:t>
            </a:r>
            <a:r>
              <a:rPr lang="de-DE" alt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primary</a:t>
            </a:r>
            <a:r>
              <a:rPr lang="de-D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de-DE" alt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visual</a:t>
            </a:r>
            <a:r>
              <a:rPr lang="de-D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de-DE" alt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pathway</a:t>
            </a:r>
            <a:r>
              <a:rPr lang="de-D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/>
            </a:r>
            <a:br>
              <a:rPr lang="de-D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altLang="en-US" sz="2000" b="1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8916" name="Picture 4" descr="du1815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333216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63537" y="1412776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Retina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63537" y="3814219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LGN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63537" y="5013176"/>
            <a:ext cx="15215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smtClean="0"/>
              <a:t>Primary</a:t>
            </a:r>
          </a:p>
          <a:p>
            <a:r>
              <a:rPr lang="de-DE" sz="2800" b="1" dirty="0" smtClean="0"/>
              <a:t>Visual</a:t>
            </a:r>
          </a:p>
          <a:p>
            <a:r>
              <a:rPr lang="de-DE" sz="2800" b="1" dirty="0" smtClean="0"/>
              <a:t>Cortex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42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39542" r="2321" b="13750"/>
          <a:stretch>
            <a:fillRect/>
          </a:stretch>
        </p:blipFill>
        <p:spPr bwMode="auto">
          <a:xfrm>
            <a:off x="250825" y="4221163"/>
            <a:ext cx="8713788" cy="25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410" t="39542" r="2321" b="1375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765175"/>
            <a:ext cx="62642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primary visual pathway</a:t>
            </a: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79388" y="3789363"/>
            <a:ext cx="4537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Receptive field of a retinal ganglion cell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5795963" y="3789363"/>
            <a:ext cx="34559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Center-Surround Antagonism</a:t>
            </a:r>
          </a:p>
        </p:txBody>
      </p:sp>
      <p:sp>
        <p:nvSpPr>
          <p:cNvPr id="52231" name="Text Box 6"/>
          <p:cNvSpPr txBox="1">
            <a:spLocks noChangeArrowheads="1"/>
          </p:cNvSpPr>
          <p:nvPr/>
        </p:nvSpPr>
        <p:spPr bwMode="auto">
          <a:xfrm>
            <a:off x="6588125" y="6516688"/>
            <a:ext cx="25923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Kandel </a:t>
            </a:r>
            <a:r>
              <a:rPr lang="de-DE" altLang="en-US" i="1">
                <a:solidFill>
                  <a:srgbClr val="000000"/>
                </a:solidFill>
              </a:rPr>
              <a:t>et al</a:t>
            </a:r>
            <a:r>
              <a:rPr lang="de-DE" altLang="en-US">
                <a:solidFill>
                  <a:srgbClr val="000000"/>
                </a:solidFill>
              </a:rPr>
              <a:t>., 2000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 t="41554" r="11731"/>
          <a:stretch>
            <a:fillRect/>
          </a:stretch>
        </p:blipFill>
        <p:spPr bwMode="auto">
          <a:xfrm>
            <a:off x="250825" y="620713"/>
            <a:ext cx="7993063" cy="365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6321" t="41554" r="117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6804025" y="765175"/>
            <a:ext cx="23399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Kandel </a:t>
            </a:r>
            <a:r>
              <a:rPr lang="de-DE" altLang="en-US" i="1">
                <a:solidFill>
                  <a:srgbClr val="000000"/>
                </a:solidFill>
              </a:rPr>
              <a:t>et al</a:t>
            </a:r>
            <a:r>
              <a:rPr lang="de-DE" altLang="en-US">
                <a:solidFill>
                  <a:srgbClr val="000000"/>
                </a:solidFill>
              </a:rPr>
              <a:t>., 2000</a:t>
            </a:r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>
            <a:off x="71438" y="333375"/>
            <a:ext cx="2124075" cy="57467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4427538" y="4076700"/>
            <a:ext cx="1260475" cy="5048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4500563" y="3933825"/>
            <a:ext cx="1584325" cy="215900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79" name="Rectangle 6"/>
          <p:cNvSpPr>
            <a:spLocks noChangeArrowheads="1"/>
          </p:cNvSpPr>
          <p:nvPr/>
        </p:nvSpPr>
        <p:spPr bwMode="auto">
          <a:xfrm>
            <a:off x="4572000" y="2852738"/>
            <a:ext cx="1404938" cy="5048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1331913" y="4005263"/>
            <a:ext cx="9366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Retina</a:t>
            </a:r>
          </a:p>
        </p:txBody>
      </p:sp>
      <p:sp>
        <p:nvSpPr>
          <p:cNvPr id="54281" name="Text Box 8"/>
          <p:cNvSpPr txBox="1">
            <a:spLocks noChangeArrowheads="1"/>
          </p:cNvSpPr>
          <p:nvPr/>
        </p:nvSpPr>
        <p:spPr bwMode="auto">
          <a:xfrm>
            <a:off x="3203575" y="4005263"/>
            <a:ext cx="136842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Thalamus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(LGN)</a:t>
            </a:r>
          </a:p>
        </p:txBody>
      </p:sp>
      <p:sp>
        <p:nvSpPr>
          <p:cNvPr id="54282" name="Text Box 9"/>
          <p:cNvSpPr txBox="1">
            <a:spLocks noChangeArrowheads="1"/>
          </p:cNvSpPr>
          <p:nvPr/>
        </p:nvSpPr>
        <p:spPr bwMode="auto">
          <a:xfrm>
            <a:off x="5688013" y="4005263"/>
            <a:ext cx="2592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Primary Visual Cortex</a:t>
            </a:r>
          </a:p>
        </p:txBody>
      </p:sp>
      <p:sp>
        <p:nvSpPr>
          <p:cNvPr id="54283" name="Text Box 10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primary visual pathway</a:t>
            </a:r>
          </a:p>
        </p:txBody>
      </p:sp>
      <p:grpSp>
        <p:nvGrpSpPr>
          <p:cNvPr id="54284" name="Group 11"/>
          <p:cNvGrpSpPr>
            <a:grpSpLocks/>
          </p:cNvGrpSpPr>
          <p:nvPr/>
        </p:nvGrpSpPr>
        <p:grpSpPr bwMode="auto">
          <a:xfrm>
            <a:off x="3203575" y="4581525"/>
            <a:ext cx="1511300" cy="1509713"/>
            <a:chOff x="2018" y="2886"/>
            <a:chExt cx="952" cy="951"/>
          </a:xfrm>
        </p:grpSpPr>
        <p:pic>
          <p:nvPicPr>
            <p:cNvPr id="54324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1" t="41121" r="69032" b="37347"/>
            <a:stretch>
              <a:fillRect/>
            </a:stretch>
          </p:blipFill>
          <p:spPr bwMode="auto">
            <a:xfrm>
              <a:off x="2018" y="2886"/>
              <a:ext cx="952" cy="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8861" t="41121" r="69032" b="373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54325" name="Group 13"/>
            <p:cNvGrpSpPr>
              <a:grpSpLocks/>
            </p:cNvGrpSpPr>
            <p:nvPr/>
          </p:nvGrpSpPr>
          <p:grpSpPr bwMode="auto">
            <a:xfrm>
              <a:off x="2109" y="3022"/>
              <a:ext cx="680" cy="639"/>
              <a:chOff x="2109" y="3022"/>
              <a:chExt cx="680" cy="639"/>
            </a:xfrm>
          </p:grpSpPr>
          <p:sp>
            <p:nvSpPr>
              <p:cNvPr id="54326" name="Oval 14"/>
              <p:cNvSpPr>
                <a:spLocks noChangeArrowheads="1"/>
              </p:cNvSpPr>
              <p:nvPr/>
            </p:nvSpPr>
            <p:spPr bwMode="auto">
              <a:xfrm>
                <a:off x="2336" y="3203"/>
                <a:ext cx="225" cy="271"/>
              </a:xfrm>
              <a:prstGeom prst="ellipse">
                <a:avLst/>
              </a:prstGeom>
              <a:solidFill>
                <a:srgbClr val="EDCBE8"/>
              </a:solidFill>
              <a:ln w="25560" cap="sq">
                <a:solidFill>
                  <a:srgbClr val="EDCBE8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27" name="Oval 15"/>
              <p:cNvSpPr>
                <a:spLocks noChangeArrowheads="1"/>
              </p:cNvSpPr>
              <p:nvPr/>
            </p:nvSpPr>
            <p:spPr bwMode="auto">
              <a:xfrm>
                <a:off x="2426" y="3067"/>
                <a:ext cx="45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28" name="Oval 16"/>
              <p:cNvSpPr>
                <a:spLocks noChangeArrowheads="1"/>
              </p:cNvSpPr>
              <p:nvPr/>
            </p:nvSpPr>
            <p:spPr bwMode="auto">
              <a:xfrm>
                <a:off x="2653" y="3163"/>
                <a:ext cx="44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29" name="Oval 17"/>
              <p:cNvSpPr>
                <a:spLocks noChangeArrowheads="1"/>
              </p:cNvSpPr>
              <p:nvPr/>
            </p:nvSpPr>
            <p:spPr bwMode="auto">
              <a:xfrm>
                <a:off x="2699" y="3294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0" name="Oval 18"/>
              <p:cNvSpPr>
                <a:spLocks noChangeArrowheads="1"/>
              </p:cNvSpPr>
              <p:nvPr/>
            </p:nvSpPr>
            <p:spPr bwMode="auto">
              <a:xfrm>
                <a:off x="2522" y="3521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1" name="Oval 19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2" name="Oval 20"/>
              <p:cNvSpPr>
                <a:spLocks noChangeArrowheads="1"/>
              </p:cNvSpPr>
              <p:nvPr/>
            </p:nvSpPr>
            <p:spPr bwMode="auto">
              <a:xfrm>
                <a:off x="2245" y="3163"/>
                <a:ext cx="44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3" name="Oval 21"/>
              <p:cNvSpPr>
                <a:spLocks noChangeArrowheads="1"/>
              </p:cNvSpPr>
              <p:nvPr/>
            </p:nvSpPr>
            <p:spPr bwMode="auto">
              <a:xfrm>
                <a:off x="2200" y="3294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4" name="Oval 22"/>
              <p:cNvSpPr>
                <a:spLocks noChangeArrowheads="1"/>
              </p:cNvSpPr>
              <p:nvPr/>
            </p:nvSpPr>
            <p:spPr bwMode="auto">
              <a:xfrm>
                <a:off x="2653" y="3430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5" name="Oval 23"/>
              <p:cNvSpPr>
                <a:spLocks noChangeArrowheads="1"/>
              </p:cNvSpPr>
              <p:nvPr/>
            </p:nvSpPr>
            <p:spPr bwMode="auto">
              <a:xfrm>
                <a:off x="2608" y="3249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6" name="Oval 24"/>
              <p:cNvSpPr>
                <a:spLocks noChangeArrowheads="1"/>
              </p:cNvSpPr>
              <p:nvPr/>
            </p:nvSpPr>
            <p:spPr bwMode="auto">
              <a:xfrm>
                <a:off x="2522" y="3022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7" name="Oval 25"/>
              <p:cNvSpPr>
                <a:spLocks noChangeArrowheads="1"/>
              </p:cNvSpPr>
              <p:nvPr/>
            </p:nvSpPr>
            <p:spPr bwMode="auto">
              <a:xfrm>
                <a:off x="2290" y="3521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8" name="Oval 26"/>
              <p:cNvSpPr>
                <a:spLocks noChangeArrowheads="1"/>
              </p:cNvSpPr>
              <p:nvPr/>
            </p:nvSpPr>
            <p:spPr bwMode="auto">
              <a:xfrm>
                <a:off x="2381" y="3611"/>
                <a:ext cx="44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39" name="Oval 27"/>
              <p:cNvSpPr>
                <a:spLocks noChangeArrowheads="1"/>
              </p:cNvSpPr>
              <p:nvPr/>
            </p:nvSpPr>
            <p:spPr bwMode="auto">
              <a:xfrm>
                <a:off x="2200" y="3430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0" name="Oval 28"/>
              <p:cNvSpPr>
                <a:spLocks noChangeArrowheads="1"/>
              </p:cNvSpPr>
              <p:nvPr/>
            </p:nvSpPr>
            <p:spPr bwMode="auto">
              <a:xfrm>
                <a:off x="2522" y="3163"/>
                <a:ext cx="45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1" name="Oval 29"/>
              <p:cNvSpPr>
                <a:spLocks noChangeArrowheads="1"/>
              </p:cNvSpPr>
              <p:nvPr/>
            </p:nvSpPr>
            <p:spPr bwMode="auto">
              <a:xfrm>
                <a:off x="2618" y="3521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2" name="Oval 30"/>
              <p:cNvSpPr>
                <a:spLocks noChangeArrowheads="1"/>
              </p:cNvSpPr>
              <p:nvPr/>
            </p:nvSpPr>
            <p:spPr bwMode="auto">
              <a:xfrm>
                <a:off x="2472" y="3566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3" name="Oval 31"/>
              <p:cNvSpPr>
                <a:spLocks noChangeArrowheads="1"/>
              </p:cNvSpPr>
              <p:nvPr/>
            </p:nvSpPr>
            <p:spPr bwMode="auto">
              <a:xfrm>
                <a:off x="2562" y="3617"/>
                <a:ext cx="45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4" name="Oval 32"/>
              <p:cNvSpPr>
                <a:spLocks noChangeArrowheads="1"/>
              </p:cNvSpPr>
              <p:nvPr/>
            </p:nvSpPr>
            <p:spPr bwMode="auto">
              <a:xfrm>
                <a:off x="2290" y="3611"/>
                <a:ext cx="45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5" name="Oval 33"/>
              <p:cNvSpPr>
                <a:spLocks noChangeArrowheads="1"/>
              </p:cNvSpPr>
              <p:nvPr/>
            </p:nvSpPr>
            <p:spPr bwMode="auto">
              <a:xfrm>
                <a:off x="2109" y="3339"/>
                <a:ext cx="44" cy="45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6" name="Oval 34"/>
              <p:cNvSpPr>
                <a:spLocks noChangeArrowheads="1"/>
              </p:cNvSpPr>
              <p:nvPr/>
            </p:nvSpPr>
            <p:spPr bwMode="auto">
              <a:xfrm>
                <a:off x="2336" y="3022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7" name="Oval 35"/>
              <p:cNvSpPr>
                <a:spLocks noChangeArrowheads="1"/>
              </p:cNvSpPr>
              <p:nvPr/>
            </p:nvSpPr>
            <p:spPr bwMode="auto">
              <a:xfrm>
                <a:off x="2745" y="3385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8" name="Oval 36"/>
              <p:cNvSpPr>
                <a:spLocks noChangeArrowheads="1"/>
              </p:cNvSpPr>
              <p:nvPr/>
            </p:nvSpPr>
            <p:spPr bwMode="auto">
              <a:xfrm>
                <a:off x="2336" y="3113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49" name="Oval 37"/>
              <p:cNvSpPr>
                <a:spLocks noChangeArrowheads="1"/>
              </p:cNvSpPr>
              <p:nvPr/>
            </p:nvSpPr>
            <p:spPr bwMode="auto">
              <a:xfrm>
                <a:off x="2200" y="3521"/>
                <a:ext cx="44" cy="44"/>
              </a:xfrm>
              <a:prstGeom prst="ellipse">
                <a:avLst/>
              </a:prstGeom>
              <a:solidFill>
                <a:srgbClr val="558ED5"/>
              </a:solidFill>
              <a:ln w="25560" cap="sq">
                <a:solidFill>
                  <a:srgbClr val="558ED5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0" name="Oval 38"/>
              <p:cNvSpPr>
                <a:spLocks noChangeArrowheads="1"/>
              </p:cNvSpPr>
              <p:nvPr/>
            </p:nvSpPr>
            <p:spPr bwMode="auto">
              <a:xfrm>
                <a:off x="2472" y="3385"/>
                <a:ext cx="44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1" name="Oval 39"/>
              <p:cNvSpPr>
                <a:spLocks noChangeArrowheads="1"/>
              </p:cNvSpPr>
              <p:nvPr/>
            </p:nvSpPr>
            <p:spPr bwMode="auto">
              <a:xfrm>
                <a:off x="2517" y="3294"/>
                <a:ext cx="44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2" name="Oval 40"/>
              <p:cNvSpPr>
                <a:spLocks noChangeArrowheads="1"/>
              </p:cNvSpPr>
              <p:nvPr/>
            </p:nvSpPr>
            <p:spPr bwMode="auto">
              <a:xfrm>
                <a:off x="2381" y="3339"/>
                <a:ext cx="44" cy="45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3" name="Oval 41"/>
              <p:cNvSpPr>
                <a:spLocks noChangeArrowheads="1"/>
              </p:cNvSpPr>
              <p:nvPr/>
            </p:nvSpPr>
            <p:spPr bwMode="auto">
              <a:xfrm>
                <a:off x="2381" y="3249"/>
                <a:ext cx="44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4" name="Oval 42"/>
              <p:cNvSpPr>
                <a:spLocks noChangeArrowheads="1"/>
              </p:cNvSpPr>
              <p:nvPr/>
            </p:nvSpPr>
            <p:spPr bwMode="auto">
              <a:xfrm>
                <a:off x="2426" y="3430"/>
                <a:ext cx="45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5" name="Oval 43"/>
              <p:cNvSpPr>
                <a:spLocks noChangeArrowheads="1"/>
              </p:cNvSpPr>
              <p:nvPr/>
            </p:nvSpPr>
            <p:spPr bwMode="auto">
              <a:xfrm>
                <a:off x="2472" y="3294"/>
                <a:ext cx="44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6" name="Oval 44"/>
              <p:cNvSpPr>
                <a:spLocks noChangeArrowheads="1"/>
              </p:cNvSpPr>
              <p:nvPr/>
            </p:nvSpPr>
            <p:spPr bwMode="auto">
              <a:xfrm>
                <a:off x="2472" y="3203"/>
                <a:ext cx="44" cy="45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4357" name="Oval 45"/>
              <p:cNvSpPr>
                <a:spLocks noChangeArrowheads="1"/>
              </p:cNvSpPr>
              <p:nvPr/>
            </p:nvSpPr>
            <p:spPr bwMode="auto">
              <a:xfrm>
                <a:off x="2517" y="3385"/>
                <a:ext cx="44" cy="44"/>
              </a:xfrm>
              <a:prstGeom prst="ellipse">
                <a:avLst/>
              </a:prstGeom>
              <a:solidFill>
                <a:srgbClr val="D99694"/>
              </a:solidFill>
              <a:ln w="25560" cap="sq">
                <a:solidFill>
                  <a:srgbClr val="D99694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</p:grpSp>
      <p:grpSp>
        <p:nvGrpSpPr>
          <p:cNvPr id="54285" name="Group 46"/>
          <p:cNvGrpSpPr>
            <a:grpSpLocks/>
          </p:cNvGrpSpPr>
          <p:nvPr/>
        </p:nvGrpSpPr>
        <p:grpSpPr bwMode="auto">
          <a:xfrm>
            <a:off x="5508625" y="4797425"/>
            <a:ext cx="862013" cy="1077913"/>
            <a:chOff x="3470" y="3022"/>
            <a:chExt cx="543" cy="679"/>
          </a:xfrm>
        </p:grpSpPr>
        <p:sp>
          <p:nvSpPr>
            <p:cNvPr id="54296" name="Oval 47"/>
            <p:cNvSpPr>
              <a:spLocks noChangeArrowheads="1"/>
            </p:cNvSpPr>
            <p:nvPr/>
          </p:nvSpPr>
          <p:spPr bwMode="auto">
            <a:xfrm>
              <a:off x="3470" y="3022"/>
              <a:ext cx="180" cy="679"/>
            </a:xfrm>
            <a:prstGeom prst="ellipse">
              <a:avLst/>
            </a:prstGeom>
            <a:solidFill>
              <a:srgbClr val="B9CDE5"/>
            </a:solidFill>
            <a:ln w="25560" cap="sq">
              <a:solidFill>
                <a:srgbClr val="B9CDE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297" name="Oval 48"/>
            <p:cNvSpPr>
              <a:spLocks noChangeArrowheads="1"/>
            </p:cNvSpPr>
            <p:nvPr/>
          </p:nvSpPr>
          <p:spPr bwMode="auto">
            <a:xfrm>
              <a:off x="3651" y="3022"/>
              <a:ext cx="181" cy="679"/>
            </a:xfrm>
            <a:prstGeom prst="ellipse">
              <a:avLst/>
            </a:prstGeom>
            <a:solidFill>
              <a:srgbClr val="EDCBE8"/>
            </a:solidFill>
            <a:ln w="25560" cap="sq">
              <a:solidFill>
                <a:srgbClr val="EDCBE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298" name="Oval 49"/>
            <p:cNvSpPr>
              <a:spLocks noChangeArrowheads="1"/>
            </p:cNvSpPr>
            <p:nvPr/>
          </p:nvSpPr>
          <p:spPr bwMode="auto">
            <a:xfrm>
              <a:off x="3833" y="3022"/>
              <a:ext cx="180" cy="679"/>
            </a:xfrm>
            <a:prstGeom prst="ellipse">
              <a:avLst/>
            </a:prstGeom>
            <a:solidFill>
              <a:srgbClr val="B9CDE5"/>
            </a:solidFill>
            <a:ln w="25560" cap="sq">
              <a:solidFill>
                <a:srgbClr val="B9CDE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299" name="Oval 50"/>
            <p:cNvSpPr>
              <a:spLocks noChangeArrowheads="1"/>
            </p:cNvSpPr>
            <p:nvPr/>
          </p:nvSpPr>
          <p:spPr bwMode="auto">
            <a:xfrm>
              <a:off x="3561" y="3113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0" name="Oval 51"/>
            <p:cNvSpPr>
              <a:spLocks noChangeArrowheads="1"/>
            </p:cNvSpPr>
            <p:nvPr/>
          </p:nvSpPr>
          <p:spPr bwMode="auto">
            <a:xfrm>
              <a:off x="3515" y="3249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1" name="Oval 52"/>
            <p:cNvSpPr>
              <a:spLocks noChangeArrowheads="1"/>
            </p:cNvSpPr>
            <p:nvPr/>
          </p:nvSpPr>
          <p:spPr bwMode="auto">
            <a:xfrm>
              <a:off x="3561" y="3345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2" name="Oval 53"/>
            <p:cNvSpPr>
              <a:spLocks noChangeArrowheads="1"/>
            </p:cNvSpPr>
            <p:nvPr/>
          </p:nvSpPr>
          <p:spPr bwMode="auto">
            <a:xfrm>
              <a:off x="3515" y="3441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3" name="Oval 54"/>
            <p:cNvSpPr>
              <a:spLocks noChangeArrowheads="1"/>
            </p:cNvSpPr>
            <p:nvPr/>
          </p:nvSpPr>
          <p:spPr bwMode="auto">
            <a:xfrm>
              <a:off x="3561" y="3441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4" name="Oval 55"/>
            <p:cNvSpPr>
              <a:spLocks noChangeArrowheads="1"/>
            </p:cNvSpPr>
            <p:nvPr/>
          </p:nvSpPr>
          <p:spPr bwMode="auto">
            <a:xfrm>
              <a:off x="3561" y="3521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5" name="Oval 56"/>
            <p:cNvSpPr>
              <a:spLocks noChangeArrowheads="1"/>
            </p:cNvSpPr>
            <p:nvPr/>
          </p:nvSpPr>
          <p:spPr bwMode="auto">
            <a:xfrm>
              <a:off x="3515" y="3611"/>
              <a:ext cx="45" cy="45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6" name="Oval 57"/>
            <p:cNvSpPr>
              <a:spLocks noChangeArrowheads="1"/>
            </p:cNvSpPr>
            <p:nvPr/>
          </p:nvSpPr>
          <p:spPr bwMode="auto">
            <a:xfrm>
              <a:off x="3561" y="3203"/>
              <a:ext cx="44" cy="45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7" name="Oval 58"/>
            <p:cNvSpPr>
              <a:spLocks noChangeArrowheads="1"/>
            </p:cNvSpPr>
            <p:nvPr/>
          </p:nvSpPr>
          <p:spPr bwMode="auto">
            <a:xfrm>
              <a:off x="3878" y="3294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8" name="Oval 59"/>
            <p:cNvSpPr>
              <a:spLocks noChangeArrowheads="1"/>
            </p:cNvSpPr>
            <p:nvPr/>
          </p:nvSpPr>
          <p:spPr bwMode="auto">
            <a:xfrm>
              <a:off x="3923" y="3430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09" name="Oval 60"/>
            <p:cNvSpPr>
              <a:spLocks noChangeArrowheads="1"/>
            </p:cNvSpPr>
            <p:nvPr/>
          </p:nvSpPr>
          <p:spPr bwMode="auto">
            <a:xfrm>
              <a:off x="3923" y="3526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0" name="Oval 61"/>
            <p:cNvSpPr>
              <a:spLocks noChangeArrowheads="1"/>
            </p:cNvSpPr>
            <p:nvPr/>
          </p:nvSpPr>
          <p:spPr bwMode="auto">
            <a:xfrm>
              <a:off x="3878" y="3203"/>
              <a:ext cx="44" cy="45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1" name="Oval 62"/>
            <p:cNvSpPr>
              <a:spLocks noChangeArrowheads="1"/>
            </p:cNvSpPr>
            <p:nvPr/>
          </p:nvSpPr>
          <p:spPr bwMode="auto">
            <a:xfrm>
              <a:off x="3923" y="3113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2" name="Oval 63"/>
            <p:cNvSpPr>
              <a:spLocks noChangeArrowheads="1"/>
            </p:cNvSpPr>
            <p:nvPr/>
          </p:nvSpPr>
          <p:spPr bwMode="auto">
            <a:xfrm>
              <a:off x="3969" y="3339"/>
              <a:ext cx="44" cy="45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3" name="Oval 64"/>
            <p:cNvSpPr>
              <a:spLocks noChangeArrowheads="1"/>
            </p:cNvSpPr>
            <p:nvPr/>
          </p:nvSpPr>
          <p:spPr bwMode="auto">
            <a:xfrm>
              <a:off x="3923" y="3611"/>
              <a:ext cx="45" cy="45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4" name="Oval 65"/>
            <p:cNvSpPr>
              <a:spLocks noChangeArrowheads="1"/>
            </p:cNvSpPr>
            <p:nvPr/>
          </p:nvSpPr>
          <p:spPr bwMode="auto">
            <a:xfrm>
              <a:off x="3833" y="3430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5" name="Oval 66"/>
            <p:cNvSpPr>
              <a:spLocks noChangeArrowheads="1"/>
            </p:cNvSpPr>
            <p:nvPr/>
          </p:nvSpPr>
          <p:spPr bwMode="auto">
            <a:xfrm>
              <a:off x="3923" y="3249"/>
              <a:ext cx="45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6" name="Oval 67"/>
            <p:cNvSpPr>
              <a:spLocks noChangeArrowheads="1"/>
            </p:cNvSpPr>
            <p:nvPr/>
          </p:nvSpPr>
          <p:spPr bwMode="auto">
            <a:xfrm>
              <a:off x="3878" y="3521"/>
              <a:ext cx="44" cy="44"/>
            </a:xfrm>
            <a:prstGeom prst="ellipse">
              <a:avLst/>
            </a:prstGeom>
            <a:solidFill>
              <a:srgbClr val="558ED5"/>
            </a:solidFill>
            <a:ln w="25560" cap="sq">
              <a:solidFill>
                <a:srgbClr val="558E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7" name="Oval 68"/>
            <p:cNvSpPr>
              <a:spLocks noChangeArrowheads="1"/>
            </p:cNvSpPr>
            <p:nvPr/>
          </p:nvSpPr>
          <p:spPr bwMode="auto">
            <a:xfrm>
              <a:off x="3742" y="3158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8" name="Oval 69"/>
            <p:cNvSpPr>
              <a:spLocks noChangeArrowheads="1"/>
            </p:cNvSpPr>
            <p:nvPr/>
          </p:nvSpPr>
          <p:spPr bwMode="auto">
            <a:xfrm>
              <a:off x="3697" y="3254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19" name="Oval 70"/>
            <p:cNvSpPr>
              <a:spLocks noChangeArrowheads="1"/>
            </p:cNvSpPr>
            <p:nvPr/>
          </p:nvSpPr>
          <p:spPr bwMode="auto">
            <a:xfrm>
              <a:off x="3742" y="3350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20" name="Oval 71"/>
            <p:cNvSpPr>
              <a:spLocks noChangeArrowheads="1"/>
            </p:cNvSpPr>
            <p:nvPr/>
          </p:nvSpPr>
          <p:spPr bwMode="auto">
            <a:xfrm>
              <a:off x="3697" y="3430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21" name="Oval 72"/>
            <p:cNvSpPr>
              <a:spLocks noChangeArrowheads="1"/>
            </p:cNvSpPr>
            <p:nvPr/>
          </p:nvSpPr>
          <p:spPr bwMode="auto">
            <a:xfrm>
              <a:off x="3742" y="3521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22" name="Oval 73"/>
            <p:cNvSpPr>
              <a:spLocks noChangeArrowheads="1"/>
            </p:cNvSpPr>
            <p:nvPr/>
          </p:nvSpPr>
          <p:spPr bwMode="auto">
            <a:xfrm>
              <a:off x="3697" y="3113"/>
              <a:ext cx="44" cy="44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54323" name="Oval 74"/>
            <p:cNvSpPr>
              <a:spLocks noChangeArrowheads="1"/>
            </p:cNvSpPr>
            <p:nvPr/>
          </p:nvSpPr>
          <p:spPr bwMode="auto">
            <a:xfrm>
              <a:off x="3742" y="3611"/>
              <a:ext cx="44" cy="45"/>
            </a:xfrm>
            <a:prstGeom prst="ellipse">
              <a:avLst/>
            </a:prstGeom>
            <a:solidFill>
              <a:srgbClr val="D99694"/>
            </a:solidFill>
            <a:ln w="25560" cap="sq">
              <a:solidFill>
                <a:srgbClr val="D99694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pic>
        <p:nvPicPr>
          <p:cNvPr id="54286" name="Picture 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48621" r="29312" b="17647"/>
          <a:stretch>
            <a:fillRect/>
          </a:stretch>
        </p:blipFill>
        <p:spPr bwMode="auto">
          <a:xfrm>
            <a:off x="539750" y="4581525"/>
            <a:ext cx="2447925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7863" t="48621" r="29312" b="176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87" name="AutoShape 76"/>
          <p:cNvSpPr>
            <a:spLocks noChangeArrowheads="1"/>
          </p:cNvSpPr>
          <p:nvPr/>
        </p:nvSpPr>
        <p:spPr bwMode="auto">
          <a:xfrm>
            <a:off x="4787900" y="4144963"/>
            <a:ext cx="431800" cy="142875"/>
          </a:xfrm>
          <a:prstGeom prst="rightArrow">
            <a:avLst>
              <a:gd name="adj1" fmla="val 50000"/>
              <a:gd name="adj2" fmla="val 5000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88" name="AutoShape 77"/>
          <p:cNvSpPr>
            <a:spLocks noChangeArrowheads="1"/>
          </p:cNvSpPr>
          <p:nvPr/>
        </p:nvSpPr>
        <p:spPr bwMode="auto">
          <a:xfrm>
            <a:off x="2627313" y="4144963"/>
            <a:ext cx="431800" cy="142875"/>
          </a:xfrm>
          <a:prstGeom prst="rightArrow">
            <a:avLst>
              <a:gd name="adj1" fmla="val 50000"/>
              <a:gd name="adj2" fmla="val 5000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89" name="Rectangle 78"/>
          <p:cNvSpPr>
            <a:spLocks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90" name="Rectangle 79"/>
          <p:cNvSpPr>
            <a:spLocks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4291" name="Text Box 80"/>
          <p:cNvSpPr txBox="1">
            <a:spLocks noChangeArrowheads="1"/>
          </p:cNvSpPr>
          <p:nvPr/>
        </p:nvSpPr>
        <p:spPr bwMode="auto">
          <a:xfrm>
            <a:off x="5148263" y="5910263"/>
            <a:ext cx="20161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elongated RFs (ON, OFF subfields) in the cortex</a:t>
            </a:r>
          </a:p>
        </p:txBody>
      </p:sp>
      <p:sp>
        <p:nvSpPr>
          <p:cNvPr id="54292" name="Text Box 81"/>
          <p:cNvSpPr txBox="1">
            <a:spLocks noChangeArrowheads="1"/>
          </p:cNvSpPr>
          <p:nvPr/>
        </p:nvSpPr>
        <p:spPr bwMode="auto">
          <a:xfrm>
            <a:off x="7092950" y="5910263"/>
            <a:ext cx="20161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Cross-section through the activity profile</a:t>
            </a:r>
          </a:p>
        </p:txBody>
      </p:sp>
      <p:sp>
        <p:nvSpPr>
          <p:cNvPr id="54293" name="Text Box 82"/>
          <p:cNvSpPr txBox="1">
            <a:spLocks noChangeArrowheads="1"/>
          </p:cNvSpPr>
          <p:nvPr/>
        </p:nvSpPr>
        <p:spPr bwMode="auto">
          <a:xfrm>
            <a:off x="827088" y="6084888"/>
            <a:ext cx="20161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Center-Surround Antagonism</a:t>
            </a:r>
          </a:p>
        </p:txBody>
      </p:sp>
      <p:pic>
        <p:nvPicPr>
          <p:cNvPr id="28755" name="Picture 8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60721"/>
          <a:stretch>
            <a:fillRect/>
          </a:stretch>
        </p:blipFill>
        <p:spPr bwMode="auto">
          <a:xfrm>
            <a:off x="7083425" y="4868863"/>
            <a:ext cx="1881188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503" t="607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95" name="Rectangle 84"/>
          <p:cNvSpPr>
            <a:spLocks noChangeArrowheads="1"/>
          </p:cNvSpPr>
          <p:nvPr/>
        </p:nvSpPr>
        <p:spPr bwMode="auto">
          <a:xfrm>
            <a:off x="6875463" y="4652963"/>
            <a:ext cx="720725" cy="576262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6553200" y="6453188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33CF38B-EBFF-47B2-AF1F-8C26B90DE69C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8" y="1125538"/>
            <a:ext cx="11430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4" name="Text Box 3"/>
          <p:cNvSpPr txBox="1">
            <a:spLocks noChangeArrowheads="1"/>
          </p:cNvSpPr>
          <p:nvPr/>
        </p:nvSpPr>
        <p:spPr bwMode="auto">
          <a:xfrm>
            <a:off x="3816350" y="836613"/>
            <a:ext cx="424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Selectivity is generated by …</a:t>
            </a:r>
          </a:p>
        </p:txBody>
      </p:sp>
      <p:grpSp>
        <p:nvGrpSpPr>
          <p:cNvPr id="56325" name="Group 4"/>
          <p:cNvGrpSpPr>
            <a:grpSpLocks/>
          </p:cNvGrpSpPr>
          <p:nvPr/>
        </p:nvGrpSpPr>
        <p:grpSpPr bwMode="auto">
          <a:xfrm>
            <a:off x="611188" y="2552700"/>
            <a:ext cx="1995487" cy="4037013"/>
            <a:chOff x="385" y="1608"/>
            <a:chExt cx="1257" cy="2543"/>
          </a:xfrm>
        </p:grpSpPr>
        <p:pic>
          <p:nvPicPr>
            <p:cNvPr id="563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608"/>
              <a:ext cx="1257" cy="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50" name="Rectangle 6"/>
            <p:cNvSpPr>
              <a:spLocks noChangeArrowheads="1"/>
            </p:cNvSpPr>
            <p:nvPr/>
          </p:nvSpPr>
          <p:spPr bwMode="auto">
            <a:xfrm>
              <a:off x="625" y="1656"/>
              <a:ext cx="815" cy="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grpSp>
        <p:nvGrpSpPr>
          <p:cNvPr id="56326" name="Group 7"/>
          <p:cNvGrpSpPr>
            <a:grpSpLocks/>
          </p:cNvGrpSpPr>
          <p:nvPr/>
        </p:nvGrpSpPr>
        <p:grpSpPr bwMode="auto">
          <a:xfrm>
            <a:off x="4027488" y="1341438"/>
            <a:ext cx="3716337" cy="5341937"/>
            <a:chOff x="2537" y="845"/>
            <a:chExt cx="2341" cy="3365"/>
          </a:xfrm>
        </p:grpSpPr>
        <p:grpSp>
          <p:nvGrpSpPr>
            <p:cNvPr id="56340" name="Group 8"/>
            <p:cNvGrpSpPr>
              <a:grpSpLocks/>
            </p:cNvGrpSpPr>
            <p:nvPr/>
          </p:nvGrpSpPr>
          <p:grpSpPr bwMode="auto">
            <a:xfrm>
              <a:off x="2537" y="3556"/>
              <a:ext cx="943" cy="654"/>
              <a:chOff x="2537" y="3556"/>
              <a:chExt cx="943" cy="654"/>
            </a:xfrm>
          </p:grpSpPr>
          <p:pic>
            <p:nvPicPr>
              <p:cNvPr id="56346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" y="3556"/>
                <a:ext cx="943" cy="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56347" name="Rectangle 10"/>
              <p:cNvSpPr>
                <a:spLocks noChangeArrowheads="1"/>
              </p:cNvSpPr>
              <p:nvPr/>
            </p:nvSpPr>
            <p:spPr bwMode="auto">
              <a:xfrm>
                <a:off x="3103" y="3649"/>
                <a:ext cx="377" cy="1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6348" name="Rectangle 11"/>
              <p:cNvSpPr>
                <a:spLocks noChangeArrowheads="1"/>
              </p:cNvSpPr>
              <p:nvPr/>
            </p:nvSpPr>
            <p:spPr bwMode="auto">
              <a:xfrm>
                <a:off x="3056" y="4023"/>
                <a:ext cx="424" cy="1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  <p:grpSp>
          <p:nvGrpSpPr>
            <p:cNvPr id="56341" name="Group 12"/>
            <p:cNvGrpSpPr>
              <a:grpSpLocks/>
            </p:cNvGrpSpPr>
            <p:nvPr/>
          </p:nvGrpSpPr>
          <p:grpSpPr bwMode="auto">
            <a:xfrm>
              <a:off x="3292" y="845"/>
              <a:ext cx="1586" cy="3224"/>
              <a:chOff x="3292" y="845"/>
              <a:chExt cx="1586" cy="3224"/>
            </a:xfrm>
          </p:grpSpPr>
          <p:pic>
            <p:nvPicPr>
              <p:cNvPr id="56342" name="Picture 1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2" y="845"/>
                <a:ext cx="1586" cy="32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56343" name="Rectangle 14"/>
              <p:cNvSpPr>
                <a:spLocks noChangeArrowheads="1"/>
              </p:cNvSpPr>
              <p:nvPr/>
            </p:nvSpPr>
            <p:spPr bwMode="auto">
              <a:xfrm>
                <a:off x="4000" y="2621"/>
                <a:ext cx="801" cy="2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6344" name="Rectangle 15"/>
              <p:cNvSpPr>
                <a:spLocks noChangeArrowheads="1"/>
              </p:cNvSpPr>
              <p:nvPr/>
            </p:nvSpPr>
            <p:spPr bwMode="auto">
              <a:xfrm>
                <a:off x="4000" y="1967"/>
                <a:ext cx="801" cy="4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  <p:sp>
            <p:nvSpPr>
              <p:cNvPr id="56345" name="Rectangle 16"/>
              <p:cNvSpPr>
                <a:spLocks noChangeArrowheads="1"/>
              </p:cNvSpPr>
              <p:nvPr/>
            </p:nvSpPr>
            <p:spPr bwMode="auto">
              <a:xfrm>
                <a:off x="4036" y="3249"/>
                <a:ext cx="565" cy="1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n-US" altLang="en-US"/>
              </a:p>
            </p:txBody>
          </p:sp>
        </p:grpSp>
      </p:grpSp>
      <p:sp>
        <p:nvSpPr>
          <p:cNvPr id="56327" name="Text Box 17"/>
          <p:cNvSpPr txBox="1">
            <a:spLocks noChangeArrowheads="1"/>
          </p:cNvSpPr>
          <p:nvPr/>
        </p:nvSpPr>
        <p:spPr bwMode="auto">
          <a:xfrm>
            <a:off x="4322763" y="4144963"/>
            <a:ext cx="5699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LGN</a:t>
            </a:r>
          </a:p>
        </p:txBody>
      </p:sp>
      <p:sp>
        <p:nvSpPr>
          <p:cNvPr id="56328" name="Text Box 18"/>
          <p:cNvSpPr txBox="1">
            <a:spLocks noChangeArrowheads="1"/>
          </p:cNvSpPr>
          <p:nvPr/>
        </p:nvSpPr>
        <p:spPr bwMode="auto">
          <a:xfrm>
            <a:off x="4346575" y="4784725"/>
            <a:ext cx="431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V1</a:t>
            </a:r>
          </a:p>
        </p:txBody>
      </p:sp>
      <p:sp>
        <p:nvSpPr>
          <p:cNvPr id="56329" name="Text Box 19"/>
          <p:cNvSpPr txBox="1">
            <a:spLocks noChangeArrowheads="1"/>
          </p:cNvSpPr>
          <p:nvPr/>
        </p:nvSpPr>
        <p:spPr bwMode="auto">
          <a:xfrm>
            <a:off x="4319588" y="1814513"/>
            <a:ext cx="787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alibri" panose="020F0502020204030204" pitchFamily="34" charset="0"/>
              </a:rPr>
              <a:t>Retina</a:t>
            </a:r>
          </a:p>
        </p:txBody>
      </p:sp>
      <p:sp>
        <p:nvSpPr>
          <p:cNvPr id="56330" name="Text Box 20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RFs explain orientation selectivity</a:t>
            </a:r>
          </a:p>
        </p:txBody>
      </p:sp>
      <p:sp>
        <p:nvSpPr>
          <p:cNvPr id="56331" name="Text Box 21"/>
          <p:cNvSpPr txBox="1">
            <a:spLocks noChangeArrowheads="1"/>
          </p:cNvSpPr>
          <p:nvPr/>
        </p:nvSpPr>
        <p:spPr bwMode="auto">
          <a:xfrm>
            <a:off x="977900" y="836613"/>
            <a:ext cx="202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  <a:latin typeface="Calibri" panose="020F0502020204030204" pitchFamily="34" charset="0"/>
              </a:rPr>
              <a:t>Experimental setup</a:t>
            </a:r>
          </a:p>
        </p:txBody>
      </p:sp>
      <p:grpSp>
        <p:nvGrpSpPr>
          <p:cNvPr id="56332" name="Group 22"/>
          <p:cNvGrpSpPr>
            <a:grpSpLocks/>
          </p:cNvGrpSpPr>
          <p:nvPr/>
        </p:nvGrpSpPr>
        <p:grpSpPr bwMode="auto">
          <a:xfrm>
            <a:off x="1476375" y="2559050"/>
            <a:ext cx="1995488" cy="4037013"/>
            <a:chOff x="930" y="1612"/>
            <a:chExt cx="1257" cy="2543"/>
          </a:xfrm>
        </p:grpSpPr>
        <p:pic>
          <p:nvPicPr>
            <p:cNvPr id="56338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1612"/>
              <a:ext cx="1257" cy="2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6339" name="Rectangle 24"/>
            <p:cNvSpPr>
              <a:spLocks noChangeArrowheads="1"/>
            </p:cNvSpPr>
            <p:nvPr/>
          </p:nvSpPr>
          <p:spPr bwMode="auto">
            <a:xfrm>
              <a:off x="1170" y="1660"/>
              <a:ext cx="815" cy="2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sp>
        <p:nvSpPr>
          <p:cNvPr id="56333" name="Rectangle 25"/>
          <p:cNvSpPr>
            <a:spLocks noChangeArrowheads="1"/>
          </p:cNvSpPr>
          <p:nvPr/>
        </p:nvSpPr>
        <p:spPr bwMode="auto">
          <a:xfrm>
            <a:off x="1331913" y="2990850"/>
            <a:ext cx="863600" cy="3529013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6334" name="Text Box 26"/>
          <p:cNvSpPr txBox="1">
            <a:spLocks noChangeArrowheads="1"/>
          </p:cNvSpPr>
          <p:nvPr/>
        </p:nvSpPr>
        <p:spPr bwMode="auto">
          <a:xfrm>
            <a:off x="528638" y="2344738"/>
            <a:ext cx="13493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  <a:latin typeface="Calibri" panose="020F0502020204030204" pitchFamily="34" charset="0"/>
              </a:rPr>
              <a:t>Stimulation-</a:t>
            </a: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  <a:latin typeface="Calibri" panose="020F0502020204030204" pitchFamily="34" charset="0"/>
              </a:rPr>
              <a:t>protocol</a:t>
            </a:r>
          </a:p>
        </p:txBody>
      </p:sp>
      <p:sp>
        <p:nvSpPr>
          <p:cNvPr id="56335" name="Text Box 27"/>
          <p:cNvSpPr txBox="1">
            <a:spLocks noChangeArrowheads="1"/>
          </p:cNvSpPr>
          <p:nvPr/>
        </p:nvSpPr>
        <p:spPr bwMode="auto">
          <a:xfrm>
            <a:off x="2133600" y="2343150"/>
            <a:ext cx="1387475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  <a:latin typeface="Calibri" panose="020F0502020204030204" pitchFamily="34" charset="0"/>
              </a:rPr>
              <a:t>Response of </a:t>
            </a: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  <a:latin typeface="Calibri" panose="020F0502020204030204" pitchFamily="34" charset="0"/>
              </a:rPr>
              <a:t>V1-neuron</a:t>
            </a:r>
          </a:p>
        </p:txBody>
      </p:sp>
      <p:sp>
        <p:nvSpPr>
          <p:cNvPr id="56336" name="Text Box 28"/>
          <p:cNvSpPr txBox="1">
            <a:spLocks noChangeArrowheads="1"/>
          </p:cNvSpPr>
          <p:nvPr/>
        </p:nvSpPr>
        <p:spPr bwMode="auto">
          <a:xfrm>
            <a:off x="6480175" y="3284538"/>
            <a:ext cx="26638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… specific connection of  </a:t>
            </a:r>
          </a:p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    ganglion cells onto </a:t>
            </a:r>
          </a:p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    LGN cells</a:t>
            </a:r>
          </a:p>
        </p:txBody>
      </p:sp>
      <p:sp>
        <p:nvSpPr>
          <p:cNvPr id="56337" name="Text Box 29"/>
          <p:cNvSpPr txBox="1">
            <a:spLocks noChangeArrowheads="1"/>
          </p:cNvSpPr>
          <p:nvPr/>
        </p:nvSpPr>
        <p:spPr bwMode="auto">
          <a:xfrm>
            <a:off x="6516688" y="4325938"/>
            <a:ext cx="2663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… specific connection of  </a:t>
            </a:r>
          </a:p>
          <a:p>
            <a:pPr eaLnBrk="1" hangingPunct="1">
              <a:buClrTx/>
              <a:buFontTx/>
              <a:buNone/>
            </a:pPr>
            <a:r>
              <a:rPr lang="de-DE" altLang="en-US" sz="1600" b="1">
                <a:solidFill>
                  <a:srgbClr val="000000"/>
                </a:solidFill>
              </a:rPr>
              <a:t>    LGN cells onto V1 cell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876256" y="5085184"/>
            <a:ext cx="2088232" cy="1434679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de-DE" dirty="0">
              <a:solidFill>
                <a:srgbClr val="FF0000"/>
              </a:solidFill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de-DE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kumimoji="0" lang="de-DE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0" lang="de-DE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kumimoji="0" lang="de-DE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 t="17346" r="41063" b="37376"/>
          <a:stretch>
            <a:fillRect/>
          </a:stretch>
        </p:blipFill>
        <p:spPr bwMode="auto">
          <a:xfrm>
            <a:off x="34925" y="2420938"/>
            <a:ext cx="417671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6837" t="17346" r="41063" b="373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Modeling the activity profile of RFs</a:t>
            </a:r>
          </a:p>
        </p:txBody>
      </p:sp>
      <p:sp>
        <p:nvSpPr>
          <p:cNvPr id="60420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22A5ACB-480F-4BF1-9F73-F333B8C208CF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t="57555" r="51341" b="7286"/>
          <a:stretch>
            <a:fillRect/>
          </a:stretch>
        </p:blipFill>
        <p:spPr bwMode="auto">
          <a:xfrm>
            <a:off x="4859338" y="2349500"/>
            <a:ext cx="2233612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20" t="57555" r="51341" b="7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042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5"/>
          <a:stretch>
            <a:fillRect/>
          </a:stretch>
        </p:blipFill>
        <p:spPr bwMode="auto">
          <a:xfrm>
            <a:off x="4962525" y="3068638"/>
            <a:ext cx="2417763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744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0423" name="Group 6"/>
          <p:cNvGrpSpPr>
            <a:grpSpLocks/>
          </p:cNvGrpSpPr>
          <p:nvPr/>
        </p:nvGrpSpPr>
        <p:grpSpPr bwMode="auto">
          <a:xfrm>
            <a:off x="4716463" y="6070600"/>
            <a:ext cx="2157412" cy="381000"/>
            <a:chOff x="2971" y="3824"/>
            <a:chExt cx="1359" cy="240"/>
          </a:xfrm>
        </p:grpSpPr>
        <p:pic>
          <p:nvPicPr>
            <p:cNvPr id="60432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8" t="75858" r="2255" b="3925"/>
            <a:stretch>
              <a:fillRect/>
            </a:stretch>
          </p:blipFill>
          <p:spPr bwMode="auto">
            <a:xfrm>
              <a:off x="2971" y="3883"/>
              <a:ext cx="1359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108" t="75858" r="2255" b="3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0433" name="Text Box 8"/>
            <p:cNvSpPr txBox="1">
              <a:spLocks noChangeArrowheads="1"/>
            </p:cNvSpPr>
            <p:nvPr/>
          </p:nvSpPr>
          <p:spPr bwMode="auto">
            <a:xfrm>
              <a:off x="3330" y="3824"/>
              <a:ext cx="1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US" altLang="en-US" b="1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</a:p>
          </p:txBody>
        </p:sp>
      </p:grpSp>
      <p:sp>
        <p:nvSpPr>
          <p:cNvPr id="60424" name="Text Box 9"/>
          <p:cNvSpPr txBox="1">
            <a:spLocks noChangeArrowheads="1"/>
          </p:cNvSpPr>
          <p:nvPr/>
        </p:nvSpPr>
        <p:spPr bwMode="auto">
          <a:xfrm>
            <a:off x="250825" y="1125538"/>
            <a:ext cx="3529013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Famous model:</a:t>
            </a: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Difference of Gaussians (DoG)</a:t>
            </a:r>
          </a:p>
        </p:txBody>
      </p:sp>
      <p:sp>
        <p:nvSpPr>
          <p:cNvPr id="60425" name="Rectangle 10"/>
          <p:cNvSpPr>
            <a:spLocks noChangeArrowheads="1"/>
          </p:cNvSpPr>
          <p:nvPr/>
        </p:nvSpPr>
        <p:spPr bwMode="auto">
          <a:xfrm>
            <a:off x="107950" y="5300663"/>
            <a:ext cx="1008063" cy="7207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0426" name="Text Box 11"/>
          <p:cNvSpPr txBox="1">
            <a:spLocks noChangeArrowheads="1"/>
          </p:cNvSpPr>
          <p:nvPr/>
        </p:nvSpPr>
        <p:spPr bwMode="auto">
          <a:xfrm>
            <a:off x="4427538" y="1125538"/>
            <a:ext cx="4392612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Other functions with very similar shapes:</a:t>
            </a:r>
          </a:p>
          <a:p>
            <a:pPr eaLnBrk="1" hangingPunct="1">
              <a:buClrTx/>
              <a:buFontTx/>
              <a:buNone/>
            </a:pPr>
            <a:endParaRPr lang="de-DE" altLang="en-US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Laplacian of a 2-dimensional</a:t>
            </a:r>
          </a:p>
          <a:p>
            <a:pPr eaLnBrk="1" hangingPunct="1">
              <a:buClrTx/>
              <a:buFontTx/>
              <a:buNone/>
            </a:pPr>
            <a:endParaRPr lang="de-DE" altLang="en-US" sz="400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Gaussian (         )</a:t>
            </a: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endParaRPr lang="de-DE" altLang="en-US" b="1">
              <a:solidFill>
                <a:srgbClr val="000000"/>
              </a:solidFill>
            </a:endParaRPr>
          </a:p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Cosine type Gabor function (1-d only)</a:t>
            </a:r>
          </a:p>
        </p:txBody>
      </p:sp>
      <p:pic>
        <p:nvPicPr>
          <p:cNvPr id="60427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16887" r="81755" b="67131"/>
          <a:stretch>
            <a:fillRect/>
          </a:stretch>
        </p:blipFill>
        <p:spPr bwMode="auto">
          <a:xfrm>
            <a:off x="5651500" y="2062163"/>
            <a:ext cx="57626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41" t="16887" r="81755" b="671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60428" name="AutoShape 13"/>
          <p:cNvCxnSpPr>
            <a:cxnSpLocks noChangeShapeType="1"/>
          </p:cNvCxnSpPr>
          <p:nvPr/>
        </p:nvCxnSpPr>
        <p:spPr bwMode="auto">
          <a:xfrm>
            <a:off x="5580063" y="2997200"/>
            <a:ext cx="287337" cy="71913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0429" name="Rectangle 14"/>
          <p:cNvSpPr>
            <a:spLocks noChangeArrowheads="1"/>
          </p:cNvSpPr>
          <p:nvPr/>
        </p:nvSpPr>
        <p:spPr bwMode="auto">
          <a:xfrm>
            <a:off x="4787900" y="3429000"/>
            <a:ext cx="914400" cy="5540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0430" name="Rectangle 15"/>
          <p:cNvSpPr>
            <a:spLocks noChangeArrowheads="1"/>
          </p:cNvSpPr>
          <p:nvPr/>
        </p:nvSpPr>
        <p:spPr bwMode="auto">
          <a:xfrm>
            <a:off x="5651500" y="1989138"/>
            <a:ext cx="649288" cy="46037"/>
          </a:xfrm>
          <a:prstGeom prst="rect">
            <a:avLst/>
          </a:prstGeom>
          <a:solidFill>
            <a:srgbClr val="FFFFFF"/>
          </a:solidFill>
          <a:ln w="324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0431" name="Text Box 16"/>
          <p:cNvSpPr txBox="1">
            <a:spLocks noChangeArrowheads="1"/>
          </p:cNvSpPr>
          <p:nvPr/>
        </p:nvSpPr>
        <p:spPr bwMode="auto">
          <a:xfrm>
            <a:off x="395288" y="6445250"/>
            <a:ext cx="25209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Kandel </a:t>
            </a:r>
            <a:r>
              <a:rPr lang="de-DE" altLang="en-US" i="1">
                <a:solidFill>
                  <a:srgbClr val="000000"/>
                </a:solidFill>
              </a:rPr>
              <a:t>et al</a:t>
            </a:r>
            <a:r>
              <a:rPr lang="de-DE" altLang="en-US">
                <a:solidFill>
                  <a:srgbClr val="000000"/>
                </a:solidFill>
              </a:rPr>
              <a:t>., 2000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D8EBEEC-7505-498A-8185-AFBC0DB22481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0961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27575"/>
            <a:ext cx="5257800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40000"/>
            <a:ext cx="66802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54450"/>
            <a:ext cx="586740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969963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106362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2777" name="Group 9"/>
          <p:cNvGrpSpPr>
            <a:grpSpLocks/>
          </p:cNvGrpSpPr>
          <p:nvPr/>
        </p:nvGrpSpPr>
        <p:grpSpPr bwMode="auto">
          <a:xfrm>
            <a:off x="5897563" y="3619500"/>
            <a:ext cx="3168650" cy="2990850"/>
            <a:chOff x="3715" y="2280"/>
            <a:chExt cx="1996" cy="1884"/>
          </a:xfrm>
        </p:grpSpPr>
        <p:pic>
          <p:nvPicPr>
            <p:cNvPr id="62475" name="Picture 1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2280"/>
              <a:ext cx="1996" cy="1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2476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3600"/>
              <a:ext cx="575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611188" y="2559050"/>
            <a:ext cx="79216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</a:rPr>
              <a:t>What does this all have to do with convolutions?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9857578-3606-4EFB-B335-8B55FECEC28A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762000"/>
            <a:ext cx="8048625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774065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29200"/>
            <a:ext cx="67468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3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 dirty="0" err="1">
                <a:solidFill>
                  <a:srgbClr val="000000"/>
                </a:solidFill>
                <a:latin typeface="Calibri" panose="020F0502020204030204" pitchFamily="34" charset="0"/>
              </a:rPr>
              <a:t>Convolution</a:t>
            </a:r>
            <a:r>
              <a:rPr lang="de-DE" altLang="en-US" sz="440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de-DE" altLang="en-US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Faltung/</a:t>
            </a:r>
            <a:r>
              <a:rPr lang="de-DE" altLang="en-US" sz="4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Folding</a:t>
            </a:r>
            <a:r>
              <a:rPr lang="de-DE" altLang="en-US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de-DE" altLang="en-US" sz="4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7651" name="Group 2"/>
          <p:cNvGrpSpPr>
            <a:grpSpLocks/>
          </p:cNvGrpSpPr>
          <p:nvPr/>
        </p:nvGrpSpPr>
        <p:grpSpPr bwMode="auto">
          <a:xfrm>
            <a:off x="539750" y="1531938"/>
            <a:ext cx="8064501" cy="935037"/>
            <a:chOff x="340" y="965"/>
            <a:chExt cx="5080" cy="589"/>
          </a:xfrm>
        </p:grpSpPr>
        <p:sp>
          <p:nvSpPr>
            <p:cNvPr id="27679" name="Text Box 3"/>
            <p:cNvSpPr txBox="1">
              <a:spLocks noChangeArrowheads="1"/>
            </p:cNvSpPr>
            <p:nvPr/>
          </p:nvSpPr>
          <p:spPr bwMode="auto">
            <a:xfrm>
              <a:off x="2200" y="1010"/>
              <a:ext cx="1314" cy="525"/>
            </a:xfrm>
            <a:prstGeom prst="rect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>
                  <a:solidFill>
                    <a:srgbClr val="FFFFFF"/>
                  </a:solidFill>
                  <a:latin typeface="Calibri" panose="020F0502020204030204" pitchFamily="34" charset="0"/>
                </a:rPr>
                <a:t>System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US" sz="2400">
                  <a:solidFill>
                    <a:srgbClr val="FFFFFF"/>
                  </a:solidFill>
                  <a:latin typeface="Calibri" panose="020F0502020204030204" pitchFamily="34" charset="0"/>
                </a:rPr>
                <a:t>h(t)</a:t>
              </a:r>
            </a:p>
          </p:txBody>
        </p:sp>
        <p:sp>
          <p:nvSpPr>
            <p:cNvPr id="27680" name="Oval 4"/>
            <p:cNvSpPr>
              <a:spLocks noChangeArrowheads="1"/>
            </p:cNvSpPr>
            <p:nvPr/>
          </p:nvSpPr>
          <p:spPr bwMode="auto">
            <a:xfrm>
              <a:off x="385" y="1101"/>
              <a:ext cx="997" cy="45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400"/>
            </a:p>
          </p:txBody>
        </p:sp>
        <p:sp>
          <p:nvSpPr>
            <p:cNvPr id="27681" name="Text Box 5"/>
            <p:cNvSpPr txBox="1">
              <a:spLocks noChangeArrowheads="1"/>
            </p:cNvSpPr>
            <p:nvPr/>
          </p:nvSpPr>
          <p:spPr bwMode="auto">
            <a:xfrm>
              <a:off x="340" y="1146"/>
              <a:ext cx="108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 dirty="0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27682" name="Oval 6"/>
            <p:cNvSpPr>
              <a:spLocks noChangeArrowheads="1"/>
            </p:cNvSpPr>
            <p:nvPr/>
          </p:nvSpPr>
          <p:spPr bwMode="auto">
            <a:xfrm>
              <a:off x="4377" y="1101"/>
              <a:ext cx="997" cy="45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400"/>
            </a:p>
          </p:txBody>
        </p:sp>
        <p:sp>
          <p:nvSpPr>
            <p:cNvPr id="27683" name="Text Box 7"/>
            <p:cNvSpPr txBox="1">
              <a:spLocks noChangeArrowheads="1"/>
            </p:cNvSpPr>
            <p:nvPr/>
          </p:nvSpPr>
          <p:spPr bwMode="auto">
            <a:xfrm>
              <a:off x="4332" y="1146"/>
              <a:ext cx="108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>
                  <a:solidFill>
                    <a:srgbClr val="FFFFFF"/>
                  </a:solidFill>
                </a:rPr>
                <a:t>Output</a:t>
              </a:r>
            </a:p>
          </p:txBody>
        </p:sp>
        <p:sp>
          <p:nvSpPr>
            <p:cNvPr id="27684" name="Text Box 8"/>
            <p:cNvSpPr txBox="1">
              <a:spLocks noChangeArrowheads="1"/>
            </p:cNvSpPr>
            <p:nvPr/>
          </p:nvSpPr>
          <p:spPr bwMode="auto">
            <a:xfrm>
              <a:off x="1564" y="965"/>
              <a:ext cx="45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x(t)</a:t>
              </a:r>
            </a:p>
          </p:txBody>
        </p:sp>
        <p:cxnSp>
          <p:nvCxnSpPr>
            <p:cNvPr id="27685" name="AutoShape 9"/>
            <p:cNvCxnSpPr>
              <a:cxnSpLocks noChangeShapeType="1"/>
            </p:cNvCxnSpPr>
            <p:nvPr/>
          </p:nvCxnSpPr>
          <p:spPr bwMode="auto">
            <a:xfrm>
              <a:off x="1429" y="1373"/>
              <a:ext cx="724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686" name="AutoShape 10"/>
            <p:cNvCxnSpPr>
              <a:cxnSpLocks noChangeShapeType="1"/>
            </p:cNvCxnSpPr>
            <p:nvPr/>
          </p:nvCxnSpPr>
          <p:spPr bwMode="auto">
            <a:xfrm>
              <a:off x="3560" y="1373"/>
              <a:ext cx="725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687" name="Text Box 11"/>
            <p:cNvSpPr txBox="1">
              <a:spLocks noChangeArrowheads="1"/>
            </p:cNvSpPr>
            <p:nvPr/>
          </p:nvSpPr>
          <p:spPr bwMode="auto">
            <a:xfrm>
              <a:off x="3651" y="965"/>
              <a:ext cx="45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y(t)</a:t>
              </a:r>
            </a:p>
          </p:txBody>
        </p:sp>
      </p:grpSp>
      <p:pic>
        <p:nvPicPr>
          <p:cNvPr id="2765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684213" y="4648200"/>
            <a:ext cx="511175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653" name="Group 13"/>
          <p:cNvGrpSpPr>
            <a:grpSpLocks/>
          </p:cNvGrpSpPr>
          <p:nvPr/>
        </p:nvGrpSpPr>
        <p:grpSpPr bwMode="auto">
          <a:xfrm>
            <a:off x="5867400" y="4700588"/>
            <a:ext cx="2555875" cy="1247775"/>
            <a:chOff x="3696" y="2961"/>
            <a:chExt cx="1610" cy="786"/>
          </a:xfrm>
        </p:grpSpPr>
        <p:pic>
          <p:nvPicPr>
            <p:cNvPr id="27673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2" t="52785" r="55367" b="20639"/>
            <a:stretch>
              <a:fillRect/>
            </a:stretch>
          </p:blipFill>
          <p:spPr bwMode="auto">
            <a:xfrm>
              <a:off x="3696" y="2961"/>
              <a:ext cx="296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182" t="52785" r="5536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674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4" t="52785" r="41342" b="20639"/>
            <a:stretch>
              <a:fillRect/>
            </a:stretch>
          </p:blipFill>
          <p:spPr bwMode="auto">
            <a:xfrm>
              <a:off x="4035" y="2961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5544" t="52785" r="4134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675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205" y="2961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676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4" t="52785" r="32082" b="20639"/>
            <a:stretch>
              <a:fillRect/>
            </a:stretch>
          </p:blipFill>
          <p:spPr bwMode="auto">
            <a:xfrm>
              <a:off x="4798" y="2968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804" t="52785" r="3208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677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968" y="2968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78" name="Text Box 19"/>
            <p:cNvSpPr txBox="1">
              <a:spLocks noChangeArrowheads="1"/>
            </p:cNvSpPr>
            <p:nvPr/>
          </p:nvSpPr>
          <p:spPr bwMode="auto">
            <a:xfrm>
              <a:off x="4484" y="3079"/>
              <a:ext cx="210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4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○</a:t>
              </a:r>
              <a:endParaRPr lang="de-DE" altLang="en-US" sz="4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765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25389" r="11815" b="13576"/>
          <a:stretch>
            <a:fillRect/>
          </a:stretch>
        </p:blipFill>
        <p:spPr bwMode="auto">
          <a:xfrm>
            <a:off x="611188" y="2997200"/>
            <a:ext cx="216693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14" t="25389" r="11815" b="135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1" t="26384" r="7938" b="15552"/>
          <a:stretch>
            <a:fillRect/>
          </a:stretch>
        </p:blipFill>
        <p:spPr bwMode="auto">
          <a:xfrm>
            <a:off x="3498850" y="3068638"/>
            <a:ext cx="2081213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611" t="26384" r="7938" b="155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6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8986" r="61313" b="28653"/>
          <a:stretch>
            <a:fillRect/>
          </a:stretch>
        </p:blipFill>
        <p:spPr bwMode="auto">
          <a:xfrm>
            <a:off x="3924300" y="3068638"/>
            <a:ext cx="2159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8986" r="61313" b="286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7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5435600" y="3933825"/>
            <a:ext cx="1444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8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2627313" y="3933825"/>
            <a:ext cx="1444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9" name="Rectangle 25"/>
          <p:cNvSpPr>
            <a:spLocks noChangeArrowheads="1"/>
          </p:cNvSpPr>
          <p:nvPr/>
        </p:nvSpPr>
        <p:spPr bwMode="auto">
          <a:xfrm>
            <a:off x="2484438" y="3933825"/>
            <a:ext cx="142875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7660" name="Rectangle 26"/>
          <p:cNvSpPr>
            <a:spLocks noChangeArrowheads="1"/>
          </p:cNvSpPr>
          <p:nvPr/>
        </p:nvSpPr>
        <p:spPr bwMode="auto">
          <a:xfrm>
            <a:off x="5292725" y="3933825"/>
            <a:ext cx="142875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7661" name="Rectangle 27"/>
          <p:cNvSpPr>
            <a:spLocks noChangeArrowheads="1"/>
          </p:cNvSpPr>
          <p:nvPr/>
        </p:nvSpPr>
        <p:spPr bwMode="auto">
          <a:xfrm>
            <a:off x="1116013" y="2997200"/>
            <a:ext cx="360362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7662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8" t="60532" r="60919" b="27101"/>
          <a:stretch>
            <a:fillRect/>
          </a:stretch>
        </p:blipFill>
        <p:spPr bwMode="auto">
          <a:xfrm>
            <a:off x="1116013" y="3068638"/>
            <a:ext cx="21590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8" t="60532" r="60919" b="271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7663" name="Group 29"/>
          <p:cNvGrpSpPr>
            <a:grpSpLocks/>
          </p:cNvGrpSpPr>
          <p:nvPr/>
        </p:nvGrpSpPr>
        <p:grpSpPr bwMode="auto">
          <a:xfrm>
            <a:off x="6524625" y="2997200"/>
            <a:ext cx="2293938" cy="958850"/>
            <a:chOff x="4110" y="1888"/>
            <a:chExt cx="1445" cy="604"/>
          </a:xfrm>
        </p:grpSpPr>
        <p:grpSp>
          <p:nvGrpSpPr>
            <p:cNvPr id="27665" name="Group 30"/>
            <p:cNvGrpSpPr>
              <a:grpSpLocks/>
            </p:cNvGrpSpPr>
            <p:nvPr/>
          </p:nvGrpSpPr>
          <p:grpSpPr bwMode="auto">
            <a:xfrm>
              <a:off x="4484" y="1921"/>
              <a:ext cx="1071" cy="571"/>
              <a:chOff x="4484" y="1921"/>
              <a:chExt cx="1071" cy="571"/>
            </a:xfrm>
          </p:grpSpPr>
          <p:pic>
            <p:nvPicPr>
              <p:cNvPr id="27667" name="Picture 3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82" t="52785" r="55367" b="20639"/>
              <a:stretch>
                <a:fillRect/>
              </a:stretch>
            </p:blipFill>
            <p:spPr bwMode="auto">
              <a:xfrm>
                <a:off x="4484" y="1921"/>
                <a:ext cx="196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39182" t="52785" r="55367" b="2063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668" name="Picture 3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44" t="52785" r="41342" b="20639"/>
              <a:stretch>
                <a:fillRect/>
              </a:stretch>
            </p:blipFill>
            <p:spPr bwMode="auto">
              <a:xfrm>
                <a:off x="4710" y="1921"/>
                <a:ext cx="112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55544" t="52785" r="41342" b="2063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669" name="Picture 3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55" t="52785" r="60912" b="20639"/>
              <a:stretch>
                <a:fillRect/>
              </a:stretch>
            </p:blipFill>
            <p:spPr bwMode="auto">
              <a:xfrm>
                <a:off x="4823" y="1921"/>
                <a:ext cx="225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32855" t="52785" r="60912" b="2063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670" name="Picture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04" t="52785" r="32082" b="20639"/>
              <a:stretch>
                <a:fillRect/>
              </a:stretch>
            </p:blipFill>
            <p:spPr bwMode="auto">
              <a:xfrm>
                <a:off x="5217" y="1926"/>
                <a:ext cx="112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64804" t="52785" r="32082" b="2063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7671" name="Picture 3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55" t="52785" r="60912" b="20639"/>
              <a:stretch>
                <a:fillRect/>
              </a:stretch>
            </p:blipFill>
            <p:spPr bwMode="auto">
              <a:xfrm>
                <a:off x="5330" y="1926"/>
                <a:ext cx="225" cy="5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32855" t="52785" r="60912" b="2063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7672" name="Text Box 36"/>
              <p:cNvSpPr txBox="1">
                <a:spLocks noChangeArrowheads="1"/>
              </p:cNvSpPr>
              <p:nvPr/>
            </p:nvSpPr>
            <p:spPr bwMode="auto">
              <a:xfrm>
                <a:off x="4997" y="2006"/>
                <a:ext cx="140" cy="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de-DE" altLang="en-US" sz="3200" dirty="0" smtClean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○</a:t>
                </a:r>
                <a:endParaRPr lang="de-DE" altLang="en-US" sz="32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27666" name="Picture 3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1" t="52785" r="61037" b="20639"/>
            <a:stretch>
              <a:fillRect/>
            </a:stretch>
          </p:blipFill>
          <p:spPr bwMode="auto">
            <a:xfrm>
              <a:off x="4110" y="1888"/>
              <a:ext cx="358" cy="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29051" t="52785" r="6103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7664" name="Rectangle 38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7B19F84-CCC3-40AC-A687-E3463C572B76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20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70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2138"/>
            <a:ext cx="8094663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70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13038"/>
            <a:ext cx="853122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704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246438"/>
            <a:ext cx="1436688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59DBD62-D5B6-4CFA-B849-C70DA37B0C20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2138"/>
            <a:ext cx="8094663" cy="184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13038"/>
            <a:ext cx="853122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246438"/>
            <a:ext cx="1436688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21125"/>
            <a:ext cx="8185150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909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5000"/>
            <a:ext cx="858837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2406861-7A8C-4548-A5CF-776A3CFAC157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012113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1825"/>
            <a:ext cx="6738938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43000"/>
            <a:ext cx="47990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95600"/>
            <a:ext cx="831056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3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5DDF4F6-3CF2-46A5-9AEC-8B5B382696D4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3175"/>
            <a:ext cx="30861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31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4646613"/>
            <a:ext cx="2354262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21188"/>
            <a:ext cx="884238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38650"/>
            <a:ext cx="1397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4838"/>
            <a:ext cx="146050" cy="219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38650"/>
            <a:ext cx="1460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14838"/>
            <a:ext cx="138113" cy="219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8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4414838"/>
            <a:ext cx="146050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9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319838"/>
            <a:ext cx="7302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0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7200"/>
            <a:ext cx="2882900" cy="242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3800"/>
            <a:ext cx="3978275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2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28838"/>
            <a:ext cx="235585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3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28838"/>
            <a:ext cx="235585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4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3054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45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89000"/>
            <a:ext cx="4005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6946900" y="2717800"/>
            <a:ext cx="4349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6000" b="1">
                <a:solidFill>
                  <a:srgbClr val="FF0000"/>
                </a:solidFill>
              </a:rPr>
              <a:t>-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1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44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49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54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59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64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81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90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7B7ED95-DD43-44C4-A00B-603974C4D011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24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76800"/>
            <a:ext cx="714375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4925"/>
            <a:ext cx="5280025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95800"/>
            <a:ext cx="5248275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14600"/>
            <a:ext cx="286226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0183" name="Group 7"/>
          <p:cNvGrpSpPr>
            <a:grpSpLocks/>
          </p:cNvGrpSpPr>
          <p:nvPr/>
        </p:nvGrpSpPr>
        <p:grpSpPr bwMode="auto">
          <a:xfrm>
            <a:off x="304800" y="685800"/>
            <a:ext cx="5548313" cy="5853113"/>
            <a:chOff x="192" y="432"/>
            <a:chExt cx="3495" cy="3687"/>
          </a:xfrm>
        </p:grpSpPr>
        <p:pic>
          <p:nvPicPr>
            <p:cNvPr id="97289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432"/>
              <a:ext cx="3495" cy="1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7290" name="Text Box 9"/>
            <p:cNvSpPr txBox="1">
              <a:spLocks noChangeArrowheads="1"/>
            </p:cNvSpPr>
            <p:nvPr/>
          </p:nvSpPr>
          <p:spPr bwMode="auto">
            <a:xfrm>
              <a:off x="447" y="3888"/>
              <a:ext cx="1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>
                  <a:solidFill>
                    <a:srgbClr val="000000"/>
                  </a:solidFill>
                  <a:latin typeface="Calibri" panose="020F0502020204030204" pitchFamily="34" charset="0"/>
                </a:rPr>
                <a:t>Drifting grating stimulus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BD70D72-5715-49DB-8CF9-E59180115F1D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25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69850"/>
            <a:ext cx="9015413" cy="6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35038"/>
            <a:ext cx="7404100" cy="81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0"/>
            <a:ext cx="206851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67200"/>
            <a:ext cx="2206625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105400"/>
            <a:ext cx="206851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6248400"/>
            <a:ext cx="22018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"/>
          <p:cNvSpPr>
            <a:spLocks noChangeArrowheads="1"/>
          </p:cNvSpPr>
          <p:nvPr/>
        </p:nvSpPr>
        <p:spPr bwMode="auto">
          <a:xfrm>
            <a:off x="3453904" y="3563838"/>
            <a:ext cx="4356100" cy="1081088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27" name="Text Box 2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The Problem of Linearity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(there are no negative cell responses)</a:t>
            </a:r>
          </a:p>
        </p:txBody>
      </p:sp>
      <p:grpSp>
        <p:nvGrpSpPr>
          <p:cNvPr id="103429" name="Group 4"/>
          <p:cNvGrpSpPr>
            <a:grpSpLocks/>
          </p:cNvGrpSpPr>
          <p:nvPr/>
        </p:nvGrpSpPr>
        <p:grpSpPr bwMode="auto">
          <a:xfrm>
            <a:off x="3707904" y="1412776"/>
            <a:ext cx="1727200" cy="2087562"/>
            <a:chOff x="3131" y="935"/>
            <a:chExt cx="1088" cy="1315"/>
          </a:xfrm>
        </p:grpSpPr>
        <p:pic>
          <p:nvPicPr>
            <p:cNvPr id="10347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39" t="34787" r="69008" b="36076"/>
            <a:stretch>
              <a:fillRect/>
            </a:stretch>
          </p:blipFill>
          <p:spPr bwMode="auto">
            <a:xfrm>
              <a:off x="3131" y="935"/>
              <a:ext cx="1088" cy="1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7439" t="34787" r="69008" b="3607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3478" name="Oval 6"/>
            <p:cNvSpPr>
              <a:spLocks noChangeArrowheads="1"/>
            </p:cNvSpPr>
            <p:nvPr/>
          </p:nvSpPr>
          <p:spPr bwMode="auto">
            <a:xfrm>
              <a:off x="3560" y="1570"/>
              <a:ext cx="272" cy="226"/>
            </a:xfrm>
            <a:prstGeom prst="ellipse">
              <a:avLst/>
            </a:prstGeom>
            <a:solidFill>
              <a:srgbClr val="EDCBE8"/>
            </a:solidFill>
            <a:ln w="25560" cap="sq">
              <a:solidFill>
                <a:srgbClr val="EDCBE8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grpSp>
        <p:nvGrpSpPr>
          <p:cNvPr id="103430" name="Group 7"/>
          <p:cNvGrpSpPr>
            <a:grpSpLocks/>
          </p:cNvGrpSpPr>
          <p:nvPr/>
        </p:nvGrpSpPr>
        <p:grpSpPr bwMode="auto">
          <a:xfrm>
            <a:off x="5797054" y="1412776"/>
            <a:ext cx="1974850" cy="2087562"/>
            <a:chOff x="4447" y="935"/>
            <a:chExt cx="1244" cy="1315"/>
          </a:xfrm>
        </p:grpSpPr>
        <p:pic>
          <p:nvPicPr>
            <p:cNvPr id="10347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3" t="34787" r="53363" b="36076"/>
            <a:stretch>
              <a:fillRect/>
            </a:stretch>
          </p:blipFill>
          <p:spPr bwMode="auto">
            <a:xfrm>
              <a:off x="4447" y="935"/>
              <a:ext cx="1244" cy="1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1123" t="34787" r="53363" b="3607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3476" name="Oval 9"/>
            <p:cNvSpPr>
              <a:spLocks noChangeArrowheads="1"/>
            </p:cNvSpPr>
            <p:nvPr/>
          </p:nvSpPr>
          <p:spPr bwMode="auto">
            <a:xfrm>
              <a:off x="4831" y="1570"/>
              <a:ext cx="271" cy="226"/>
            </a:xfrm>
            <a:prstGeom prst="ellipse">
              <a:avLst/>
            </a:prstGeom>
            <a:solidFill>
              <a:srgbClr val="B9CDE5"/>
            </a:solidFill>
            <a:ln w="25560" cap="sq">
              <a:solidFill>
                <a:srgbClr val="B9CDE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sp>
        <p:nvSpPr>
          <p:cNvPr id="103431" name="Text Box 10"/>
          <p:cNvSpPr txBox="1">
            <a:spLocks noChangeArrowheads="1"/>
          </p:cNvSpPr>
          <p:nvPr/>
        </p:nvSpPr>
        <p:spPr bwMode="auto">
          <a:xfrm>
            <a:off x="385268" y="1978413"/>
            <a:ext cx="2736850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 b="1" dirty="0">
                <a:solidFill>
                  <a:srgbClr val="000000"/>
                </a:solidFill>
              </a:rPr>
              <a:t>push-pull </a:t>
            </a:r>
            <a:r>
              <a:rPr lang="de-DE" altLang="en-US" sz="2800" b="1" dirty="0" err="1">
                <a:solidFill>
                  <a:srgbClr val="000000"/>
                </a:solidFill>
              </a:rPr>
              <a:t>connections</a:t>
            </a:r>
            <a:endParaRPr lang="de-DE" altLang="en-US" sz="2800" b="1" dirty="0">
              <a:solidFill>
                <a:srgbClr val="000000"/>
              </a:solidFill>
            </a:endParaRPr>
          </a:p>
        </p:txBody>
      </p:sp>
      <p:grpSp>
        <p:nvGrpSpPr>
          <p:cNvPr id="103436" name="Group 15"/>
          <p:cNvGrpSpPr>
            <a:grpSpLocks/>
          </p:cNvGrpSpPr>
          <p:nvPr/>
        </p:nvGrpSpPr>
        <p:grpSpPr bwMode="auto">
          <a:xfrm>
            <a:off x="4749304" y="3141563"/>
            <a:ext cx="1984375" cy="285750"/>
            <a:chOff x="3787" y="2024"/>
            <a:chExt cx="1250" cy="180"/>
          </a:xfrm>
        </p:grpSpPr>
        <p:sp>
          <p:nvSpPr>
            <p:cNvPr id="103473" name="Freeform 16"/>
            <p:cNvSpPr>
              <a:spLocks noChangeArrowheads="1"/>
            </p:cNvSpPr>
            <p:nvPr/>
          </p:nvSpPr>
          <p:spPr bwMode="auto">
            <a:xfrm>
              <a:off x="3832" y="2069"/>
              <a:ext cx="1205" cy="135"/>
            </a:xfrm>
            <a:custGeom>
              <a:avLst/>
              <a:gdLst>
                <a:gd name="T0" fmla="*/ 0 w 2142698"/>
                <a:gd name="T1" fmla="*/ 0 h 618698"/>
                <a:gd name="T2" fmla="*/ 555 w 2142698"/>
                <a:gd name="T3" fmla="*/ 47 h 618698"/>
                <a:gd name="T4" fmla="*/ 1076 w 2142698"/>
                <a:gd name="T5" fmla="*/ 2 h 618698"/>
                <a:gd name="T6" fmla="*/ 1076 w 2142698"/>
                <a:gd name="T7" fmla="*/ 2 h 618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2698" h="618698">
                  <a:moveTo>
                    <a:pt x="0" y="0"/>
                  </a:moveTo>
                  <a:cubicBezTo>
                    <a:pt x="374176" y="304800"/>
                    <a:pt x="748352" y="609600"/>
                    <a:pt x="1105468" y="614149"/>
                  </a:cubicBezTo>
                  <a:cubicBezTo>
                    <a:pt x="1462584" y="618698"/>
                    <a:pt x="2142698" y="27295"/>
                    <a:pt x="2142698" y="27295"/>
                  </a:cubicBezTo>
                </a:path>
              </a:pathLst>
            </a:custGeom>
            <a:noFill/>
            <a:ln w="38160" cap="rnd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4" name="Line 17"/>
            <p:cNvSpPr>
              <a:spLocks noChangeShapeType="1"/>
            </p:cNvSpPr>
            <p:nvPr/>
          </p:nvSpPr>
          <p:spPr bwMode="auto">
            <a:xfrm flipV="1">
              <a:off x="3787" y="2023"/>
              <a:ext cx="90" cy="92"/>
            </a:xfrm>
            <a:prstGeom prst="line">
              <a:avLst/>
            </a:prstGeom>
            <a:noFill/>
            <a:ln w="3816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437" name="Group 18"/>
          <p:cNvGrpSpPr>
            <a:grpSpLocks/>
          </p:cNvGrpSpPr>
          <p:nvPr/>
        </p:nvGrpSpPr>
        <p:grpSpPr bwMode="auto">
          <a:xfrm>
            <a:off x="4492129" y="1773138"/>
            <a:ext cx="1984375" cy="287338"/>
            <a:chOff x="3625" y="1162"/>
            <a:chExt cx="1250" cy="181"/>
          </a:xfrm>
        </p:grpSpPr>
        <p:sp>
          <p:nvSpPr>
            <p:cNvPr id="103471" name="Freeform 19"/>
            <p:cNvSpPr>
              <a:spLocks noChangeArrowheads="1"/>
            </p:cNvSpPr>
            <p:nvPr/>
          </p:nvSpPr>
          <p:spPr bwMode="auto">
            <a:xfrm flipH="1" flipV="1">
              <a:off x="3624" y="1162"/>
              <a:ext cx="1205" cy="136"/>
            </a:xfrm>
            <a:custGeom>
              <a:avLst/>
              <a:gdLst>
                <a:gd name="T0" fmla="*/ 0 w 2142698"/>
                <a:gd name="T1" fmla="*/ 0 h 618698"/>
                <a:gd name="T2" fmla="*/ 555 w 2142698"/>
                <a:gd name="T3" fmla="*/ 47 h 618698"/>
                <a:gd name="T4" fmla="*/ 1076 w 2142698"/>
                <a:gd name="T5" fmla="*/ 2 h 618698"/>
                <a:gd name="T6" fmla="*/ 1076 w 2142698"/>
                <a:gd name="T7" fmla="*/ 2 h 6186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2698" h="618698">
                  <a:moveTo>
                    <a:pt x="0" y="0"/>
                  </a:moveTo>
                  <a:cubicBezTo>
                    <a:pt x="374176" y="304800"/>
                    <a:pt x="748352" y="609600"/>
                    <a:pt x="1105468" y="614149"/>
                  </a:cubicBezTo>
                  <a:cubicBezTo>
                    <a:pt x="1462584" y="618698"/>
                    <a:pt x="2142698" y="27295"/>
                    <a:pt x="2142698" y="27295"/>
                  </a:cubicBezTo>
                </a:path>
              </a:pathLst>
            </a:custGeom>
            <a:noFill/>
            <a:ln w="38160" cap="rnd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72" name="Line 20"/>
            <p:cNvSpPr>
              <a:spLocks noChangeShapeType="1"/>
            </p:cNvSpPr>
            <p:nvPr/>
          </p:nvSpPr>
          <p:spPr bwMode="auto">
            <a:xfrm flipH="1">
              <a:off x="4784" y="1253"/>
              <a:ext cx="92" cy="90"/>
            </a:xfrm>
            <a:prstGeom prst="line">
              <a:avLst/>
            </a:prstGeom>
            <a:noFill/>
            <a:ln w="3816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438" name="Text Box 21"/>
          <p:cNvSpPr txBox="1">
            <a:spLocks noChangeArrowheads="1"/>
          </p:cNvSpPr>
          <p:nvPr/>
        </p:nvSpPr>
        <p:spPr bwMode="auto">
          <a:xfrm>
            <a:off x="3453904" y="5660926"/>
            <a:ext cx="403225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Some names for it:</a:t>
            </a:r>
          </a:p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mutual inhibition / ON-OFF inhibition /</a:t>
            </a:r>
          </a:p>
          <a:p>
            <a:pPr eaLnBrk="1" hangingPunct="1">
              <a:buClrTx/>
              <a:buFontTx/>
              <a:buNone/>
            </a:pPr>
            <a:r>
              <a:rPr lang="de-DE" altLang="en-US">
                <a:solidFill>
                  <a:srgbClr val="000000"/>
                </a:solidFill>
              </a:rPr>
              <a:t> antagonistic inhibition</a:t>
            </a:r>
          </a:p>
        </p:txBody>
      </p:sp>
      <p:pic>
        <p:nvPicPr>
          <p:cNvPr id="103439" name="Pictur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60721"/>
          <a:stretch>
            <a:fillRect/>
          </a:stretch>
        </p:blipFill>
        <p:spPr bwMode="auto">
          <a:xfrm>
            <a:off x="3669804" y="3563838"/>
            <a:ext cx="187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0503" t="607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40" name="Rectangle 23"/>
          <p:cNvSpPr>
            <a:spLocks noChangeArrowheads="1"/>
          </p:cNvSpPr>
          <p:nvPr/>
        </p:nvSpPr>
        <p:spPr bwMode="auto">
          <a:xfrm>
            <a:off x="3596779" y="3563838"/>
            <a:ext cx="649287" cy="360363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1" name="Rectangle 24"/>
          <p:cNvSpPr>
            <a:spLocks noChangeArrowheads="1"/>
          </p:cNvSpPr>
          <p:nvPr/>
        </p:nvSpPr>
        <p:spPr bwMode="auto">
          <a:xfrm>
            <a:off x="5471616" y="4284563"/>
            <a:ext cx="503238" cy="360363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2" name="Rectangle 25"/>
          <p:cNvSpPr>
            <a:spLocks noChangeArrowheads="1"/>
          </p:cNvSpPr>
          <p:nvPr/>
        </p:nvSpPr>
        <p:spPr bwMode="auto">
          <a:xfrm>
            <a:off x="3669804" y="3636863"/>
            <a:ext cx="144462" cy="927100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3" name="Rectangle 26"/>
          <p:cNvSpPr>
            <a:spLocks noChangeArrowheads="1"/>
          </p:cNvSpPr>
          <p:nvPr/>
        </p:nvSpPr>
        <p:spPr bwMode="auto">
          <a:xfrm>
            <a:off x="5400179" y="3636863"/>
            <a:ext cx="142875" cy="1008063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4" name="Rectangle 27"/>
          <p:cNvSpPr>
            <a:spLocks noChangeArrowheads="1"/>
          </p:cNvSpPr>
          <p:nvPr/>
        </p:nvSpPr>
        <p:spPr bwMode="auto">
          <a:xfrm>
            <a:off x="3453904" y="4652863"/>
            <a:ext cx="4356100" cy="1081088"/>
          </a:xfrm>
          <a:prstGeom prst="rect">
            <a:avLst/>
          </a:prstGeom>
          <a:solidFill>
            <a:srgbClr val="D9D9D9"/>
          </a:solidFill>
          <a:ln w="25560" cap="sq">
            <a:solidFill>
              <a:srgbClr val="D9D9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5" name="Rectangle 28"/>
          <p:cNvSpPr>
            <a:spLocks noChangeArrowheads="1"/>
          </p:cNvSpPr>
          <p:nvPr/>
        </p:nvSpPr>
        <p:spPr bwMode="auto">
          <a:xfrm>
            <a:off x="5757366" y="4652863"/>
            <a:ext cx="649288" cy="360363"/>
          </a:xfrm>
          <a:prstGeom prst="rect">
            <a:avLst/>
          </a:prstGeom>
          <a:solidFill>
            <a:srgbClr val="D9D9D9"/>
          </a:solidFill>
          <a:ln w="25560" cap="sq">
            <a:solidFill>
              <a:srgbClr val="D9D9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6" name="Rectangle 29"/>
          <p:cNvSpPr>
            <a:spLocks noChangeArrowheads="1"/>
          </p:cNvSpPr>
          <p:nvPr/>
        </p:nvSpPr>
        <p:spPr bwMode="auto">
          <a:xfrm>
            <a:off x="3742829" y="5373588"/>
            <a:ext cx="503237" cy="360363"/>
          </a:xfrm>
          <a:prstGeom prst="rect">
            <a:avLst/>
          </a:prstGeom>
          <a:solidFill>
            <a:srgbClr val="D9D9D9"/>
          </a:solidFill>
          <a:ln w="25560" cap="sq">
            <a:solidFill>
              <a:srgbClr val="D9D9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7" name="Rectangle 30"/>
          <p:cNvSpPr>
            <a:spLocks noChangeArrowheads="1"/>
          </p:cNvSpPr>
          <p:nvPr/>
        </p:nvSpPr>
        <p:spPr bwMode="auto">
          <a:xfrm>
            <a:off x="5830391" y="4725888"/>
            <a:ext cx="144463" cy="927100"/>
          </a:xfrm>
          <a:prstGeom prst="rect">
            <a:avLst/>
          </a:prstGeom>
          <a:solidFill>
            <a:srgbClr val="D9D9D9"/>
          </a:solidFill>
          <a:ln w="25560" cap="sq">
            <a:solidFill>
              <a:srgbClr val="D9D9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8" name="Rectangle 31"/>
          <p:cNvSpPr>
            <a:spLocks noChangeArrowheads="1"/>
          </p:cNvSpPr>
          <p:nvPr/>
        </p:nvSpPr>
        <p:spPr bwMode="auto">
          <a:xfrm>
            <a:off x="3671391" y="4725888"/>
            <a:ext cx="142875" cy="1008063"/>
          </a:xfrm>
          <a:prstGeom prst="rect">
            <a:avLst/>
          </a:prstGeom>
          <a:solidFill>
            <a:srgbClr val="D9D9D9"/>
          </a:solidFill>
          <a:ln w="25560" cap="sq">
            <a:solidFill>
              <a:srgbClr val="D9D9D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49" name="Text Box 32"/>
          <p:cNvSpPr txBox="1">
            <a:spLocks noChangeArrowheads="1"/>
          </p:cNvSpPr>
          <p:nvPr/>
        </p:nvSpPr>
        <p:spPr bwMode="auto">
          <a:xfrm rot="16200000">
            <a:off x="3168948" y="3856732"/>
            <a:ext cx="7921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Light</a:t>
            </a:r>
          </a:p>
        </p:txBody>
      </p:sp>
      <p:sp>
        <p:nvSpPr>
          <p:cNvPr id="103450" name="Text Box 33"/>
          <p:cNvSpPr txBox="1">
            <a:spLocks noChangeArrowheads="1"/>
          </p:cNvSpPr>
          <p:nvPr/>
        </p:nvSpPr>
        <p:spPr bwMode="auto">
          <a:xfrm rot="16200000">
            <a:off x="2953047" y="4937820"/>
            <a:ext cx="12239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b="1">
                <a:solidFill>
                  <a:srgbClr val="000000"/>
                </a:solidFill>
              </a:rPr>
              <a:t>No Light</a:t>
            </a:r>
          </a:p>
        </p:txBody>
      </p:sp>
      <p:sp>
        <p:nvSpPr>
          <p:cNvPr id="103451" name="Rectangle 34"/>
          <p:cNvSpPr>
            <a:spLocks noChangeArrowheads="1"/>
          </p:cNvSpPr>
          <p:nvPr/>
        </p:nvSpPr>
        <p:spPr bwMode="auto">
          <a:xfrm>
            <a:off x="3669804" y="3933726"/>
            <a:ext cx="647700" cy="503237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52" name="Rectangle 35"/>
          <p:cNvSpPr>
            <a:spLocks noChangeArrowheads="1"/>
          </p:cNvSpPr>
          <p:nvPr/>
        </p:nvSpPr>
        <p:spPr bwMode="auto">
          <a:xfrm>
            <a:off x="4893766" y="3933726"/>
            <a:ext cx="647700" cy="503237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53" name="Line 36"/>
          <p:cNvSpPr>
            <a:spLocks noChangeShapeType="1"/>
          </p:cNvSpPr>
          <p:nvPr/>
        </p:nvSpPr>
        <p:spPr bwMode="auto">
          <a:xfrm>
            <a:off x="4893766" y="4365526"/>
            <a:ext cx="431800" cy="1587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54" name="Line 37"/>
          <p:cNvSpPr>
            <a:spLocks noChangeShapeType="1"/>
          </p:cNvSpPr>
          <p:nvPr/>
        </p:nvSpPr>
        <p:spPr bwMode="auto">
          <a:xfrm>
            <a:off x="3885704" y="4365526"/>
            <a:ext cx="431800" cy="1587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55" name="Picture 3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9" t="60721" r="15314"/>
          <a:stretch>
            <a:fillRect/>
          </a:stretch>
        </p:blipFill>
        <p:spPr bwMode="auto">
          <a:xfrm>
            <a:off x="6117729" y="3644801"/>
            <a:ext cx="4318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5609" t="60721" r="153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56" name="Rectangle 39"/>
          <p:cNvSpPr>
            <a:spLocks noChangeArrowheads="1"/>
          </p:cNvSpPr>
          <p:nvPr/>
        </p:nvSpPr>
        <p:spPr bwMode="auto">
          <a:xfrm>
            <a:off x="5398591" y="3573363"/>
            <a:ext cx="144463" cy="927100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57" name="Rectangle 40"/>
          <p:cNvSpPr>
            <a:spLocks noChangeArrowheads="1"/>
          </p:cNvSpPr>
          <p:nvPr/>
        </p:nvSpPr>
        <p:spPr bwMode="auto">
          <a:xfrm>
            <a:off x="5397004" y="3573363"/>
            <a:ext cx="649287" cy="1008063"/>
          </a:xfrm>
          <a:prstGeom prst="rect">
            <a:avLst/>
          </a:prstGeom>
          <a:solidFill>
            <a:srgbClr val="F8F692"/>
          </a:solidFill>
          <a:ln w="25560" cap="sq">
            <a:solidFill>
              <a:srgbClr val="F8F69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3458" name="Line 41"/>
          <p:cNvSpPr>
            <a:spLocks noChangeShapeType="1"/>
          </p:cNvSpPr>
          <p:nvPr/>
        </p:nvSpPr>
        <p:spPr bwMode="auto">
          <a:xfrm>
            <a:off x="6549529" y="4365526"/>
            <a:ext cx="288925" cy="1587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59" name="Picture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5" t="60721" r="15288"/>
          <a:stretch>
            <a:fillRect/>
          </a:stretch>
        </p:blipFill>
        <p:spPr bwMode="auto">
          <a:xfrm>
            <a:off x="6838454" y="3644801"/>
            <a:ext cx="4318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5635" t="60721" r="152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65" name="Picture 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9" t="60721" r="15314"/>
          <a:stretch>
            <a:fillRect/>
          </a:stretch>
        </p:blipFill>
        <p:spPr bwMode="auto">
          <a:xfrm>
            <a:off x="4030166" y="4870351"/>
            <a:ext cx="4318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5609" t="60721" r="153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66" name="Line 49"/>
          <p:cNvSpPr>
            <a:spLocks noChangeShapeType="1"/>
          </p:cNvSpPr>
          <p:nvPr/>
        </p:nvSpPr>
        <p:spPr bwMode="auto">
          <a:xfrm>
            <a:off x="4461966" y="5589488"/>
            <a:ext cx="2873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67" name="Picture 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5" t="60721" r="15288"/>
          <a:stretch>
            <a:fillRect/>
          </a:stretch>
        </p:blipFill>
        <p:spPr bwMode="auto">
          <a:xfrm>
            <a:off x="4749304" y="4870351"/>
            <a:ext cx="4318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5635" t="60721" r="1528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68" name="Picture 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7" t="60721" r="13618"/>
          <a:stretch>
            <a:fillRect/>
          </a:stretch>
        </p:blipFill>
        <p:spPr bwMode="auto">
          <a:xfrm>
            <a:off x="6486029" y="4797326"/>
            <a:ext cx="576262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4277" t="60721" r="136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69" name="Line 52"/>
          <p:cNvSpPr>
            <a:spLocks noChangeShapeType="1"/>
          </p:cNvSpPr>
          <p:nvPr/>
        </p:nvSpPr>
        <p:spPr bwMode="auto">
          <a:xfrm>
            <a:off x="7054354" y="5599013"/>
            <a:ext cx="431800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70" name="Line 53"/>
          <p:cNvSpPr>
            <a:spLocks noChangeShapeType="1"/>
          </p:cNvSpPr>
          <p:nvPr/>
        </p:nvSpPr>
        <p:spPr bwMode="auto">
          <a:xfrm>
            <a:off x="6046291" y="5599013"/>
            <a:ext cx="431800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8619547-5F33-498D-9D33-C884A2F9A53D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27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71438"/>
            <a:ext cx="8274050" cy="686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"/>
            <a:ext cx="3776663" cy="674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516688" y="2349500"/>
            <a:ext cx="230505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de-DE" altLang="en-US" b="1">
                <a:solidFill>
                  <a:srgbClr val="FF3300"/>
                </a:solidFill>
              </a:rPr>
              <a:t>A Null-Response is indicative of inhibition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1772816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 smtClean="0">
                <a:solidFill>
                  <a:srgbClr val="FF0000"/>
                </a:solidFill>
              </a:rPr>
              <a:t>Correlations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13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1485900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13_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91000"/>
            <a:ext cx="5038725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13_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00600"/>
            <a:ext cx="5281613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13_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19788"/>
            <a:ext cx="7451725" cy="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13_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79089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13_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5213350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96950" y="5029200"/>
            <a:ext cx="4946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3) determine motion and sound perceptions</a:t>
            </a:r>
          </a:p>
        </p:txBody>
      </p:sp>
    </p:spTree>
    <p:extLst>
      <p:ext uri="{BB962C8B-B14F-4D97-AF65-F5344CB8AC3E}">
        <p14:creationId xmlns:p14="http://schemas.microsoft.com/office/powerpoint/2010/main" val="304015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22261" r="8415" b="19666"/>
          <a:stretch>
            <a:fillRect/>
          </a:stretch>
        </p:blipFill>
        <p:spPr bwMode="auto">
          <a:xfrm>
            <a:off x="5219700" y="4365625"/>
            <a:ext cx="3240088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360" t="22261" r="8415" b="1966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Convolution </a:t>
            </a:r>
            <a:r>
              <a:rPr lang="de-DE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(graphical Interpretation)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684213" y="825500"/>
            <a:ext cx="7558087" cy="730250"/>
            <a:chOff x="431" y="520"/>
            <a:chExt cx="4761" cy="460"/>
          </a:xfrm>
        </p:grpSpPr>
        <p:sp>
          <p:nvSpPr>
            <p:cNvPr id="29716" name="Text Box 4"/>
            <p:cNvSpPr txBox="1">
              <a:spLocks noChangeArrowheads="1"/>
            </p:cNvSpPr>
            <p:nvPr/>
          </p:nvSpPr>
          <p:spPr bwMode="auto">
            <a:xfrm>
              <a:off x="2174" y="520"/>
              <a:ext cx="1232" cy="442"/>
            </a:xfrm>
            <a:prstGeom prst="rect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000" b="1">
                  <a:solidFill>
                    <a:srgbClr val="FFFFFF"/>
                  </a:solidFill>
                  <a:latin typeface="Calibri" panose="020F0502020204030204" pitchFamily="34" charset="0"/>
                </a:rPr>
                <a:t>System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FFFFFF"/>
                  </a:solidFill>
                  <a:latin typeface="Calibri" panose="020F0502020204030204" pitchFamily="34" charset="0"/>
                </a:rPr>
                <a:t>h(t)</a:t>
              </a:r>
            </a:p>
          </p:txBody>
        </p:sp>
        <p:sp>
          <p:nvSpPr>
            <p:cNvPr id="29717" name="Oval 5"/>
            <p:cNvSpPr>
              <a:spLocks noChangeArrowheads="1"/>
            </p:cNvSpPr>
            <p:nvPr/>
          </p:nvSpPr>
          <p:spPr bwMode="auto">
            <a:xfrm>
              <a:off x="474" y="597"/>
              <a:ext cx="934" cy="38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29718" name="Text Box 6"/>
            <p:cNvSpPr txBox="1">
              <a:spLocks noChangeArrowheads="1"/>
            </p:cNvSpPr>
            <p:nvPr/>
          </p:nvSpPr>
          <p:spPr bwMode="auto">
            <a:xfrm>
              <a:off x="431" y="635"/>
              <a:ext cx="10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000" b="1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29719" name="Oval 7"/>
            <p:cNvSpPr>
              <a:spLocks noChangeArrowheads="1"/>
            </p:cNvSpPr>
            <p:nvPr/>
          </p:nvSpPr>
          <p:spPr bwMode="auto">
            <a:xfrm>
              <a:off x="4215" y="597"/>
              <a:ext cx="934" cy="38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29720" name="Text Box 8"/>
            <p:cNvSpPr txBox="1">
              <a:spLocks noChangeArrowheads="1"/>
            </p:cNvSpPr>
            <p:nvPr/>
          </p:nvSpPr>
          <p:spPr bwMode="auto">
            <a:xfrm>
              <a:off x="4173" y="635"/>
              <a:ext cx="10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000" b="1">
                  <a:solidFill>
                    <a:srgbClr val="FFFFFF"/>
                  </a:solidFill>
                </a:rPr>
                <a:t>Output</a:t>
              </a:r>
            </a:p>
          </p:txBody>
        </p:sp>
        <p:sp>
          <p:nvSpPr>
            <p:cNvPr id="29721" name="Text Box 9"/>
            <p:cNvSpPr txBox="1">
              <a:spLocks noChangeArrowheads="1"/>
            </p:cNvSpPr>
            <p:nvPr/>
          </p:nvSpPr>
          <p:spPr bwMode="auto">
            <a:xfrm>
              <a:off x="1579" y="572"/>
              <a:ext cx="4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x(t)</a:t>
              </a:r>
            </a:p>
          </p:txBody>
        </p:sp>
        <p:cxnSp>
          <p:nvCxnSpPr>
            <p:cNvPr id="29722" name="AutoShape 10"/>
            <p:cNvCxnSpPr>
              <a:cxnSpLocks noChangeShapeType="1"/>
            </p:cNvCxnSpPr>
            <p:nvPr/>
          </p:nvCxnSpPr>
          <p:spPr bwMode="auto">
            <a:xfrm>
              <a:off x="1451" y="827"/>
              <a:ext cx="680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723" name="AutoShape 11"/>
            <p:cNvCxnSpPr>
              <a:cxnSpLocks noChangeShapeType="1"/>
            </p:cNvCxnSpPr>
            <p:nvPr/>
          </p:nvCxnSpPr>
          <p:spPr bwMode="auto">
            <a:xfrm>
              <a:off x="3450" y="827"/>
              <a:ext cx="679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724" name="Text Box 12"/>
            <p:cNvSpPr txBox="1">
              <a:spLocks noChangeArrowheads="1"/>
            </p:cNvSpPr>
            <p:nvPr/>
          </p:nvSpPr>
          <p:spPr bwMode="auto">
            <a:xfrm>
              <a:off x="3535" y="572"/>
              <a:ext cx="4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y(t)</a:t>
              </a:r>
            </a:p>
          </p:txBody>
        </p:sp>
      </p:grpSp>
      <p:pic>
        <p:nvPicPr>
          <p:cNvPr id="2970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25389" r="11815" b="13576"/>
          <a:stretch>
            <a:fillRect/>
          </a:stretch>
        </p:blipFill>
        <p:spPr bwMode="auto">
          <a:xfrm>
            <a:off x="611188" y="1700213"/>
            <a:ext cx="2166937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14" t="25389" r="11815" b="135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1" t="26384" r="7938" b="15552"/>
          <a:stretch>
            <a:fillRect/>
          </a:stretch>
        </p:blipFill>
        <p:spPr bwMode="auto">
          <a:xfrm>
            <a:off x="3498850" y="1773238"/>
            <a:ext cx="2081213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611" t="26384" r="7938" b="155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8986" r="61313" b="28653"/>
          <a:stretch>
            <a:fillRect/>
          </a:stretch>
        </p:blipFill>
        <p:spPr bwMode="auto">
          <a:xfrm>
            <a:off x="3924300" y="1773238"/>
            <a:ext cx="2159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8986" r="61313" b="286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4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5435600" y="2636838"/>
            <a:ext cx="144463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5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2627313" y="2636838"/>
            <a:ext cx="144462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84438" y="2636838"/>
            <a:ext cx="142875" cy="287337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9707" name="Rectangle 19"/>
          <p:cNvSpPr>
            <a:spLocks noChangeArrowheads="1"/>
          </p:cNvSpPr>
          <p:nvPr/>
        </p:nvSpPr>
        <p:spPr bwMode="auto">
          <a:xfrm>
            <a:off x="5292725" y="2636838"/>
            <a:ext cx="142875" cy="287337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9708" name="Rectangle 20"/>
          <p:cNvSpPr>
            <a:spLocks noChangeArrowheads="1"/>
          </p:cNvSpPr>
          <p:nvPr/>
        </p:nvSpPr>
        <p:spPr bwMode="auto">
          <a:xfrm>
            <a:off x="1116013" y="1700213"/>
            <a:ext cx="360362" cy="288925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9709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8" t="60532" r="60919" b="27101"/>
          <a:stretch>
            <a:fillRect/>
          </a:stretch>
        </p:blipFill>
        <p:spPr bwMode="auto">
          <a:xfrm>
            <a:off x="1116013" y="1773238"/>
            <a:ext cx="215900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8" t="60532" r="60919" b="271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0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5940425" y="1844675"/>
            <a:ext cx="2952750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250825" y="2997200"/>
            <a:ext cx="54737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en-US" sz="2000">
              <a:solidFill>
                <a:srgbClr val="000000"/>
              </a:solidFill>
            </a:endParaRPr>
          </a:p>
          <a:p>
            <a:pPr eaLnBrk="1" hangingPunct="1">
              <a:buFont typeface="Times New Roman" panose="02020603050405020304" pitchFamily="18" charset="0"/>
              <a:buAutoNum type="arabicPeriod"/>
            </a:pPr>
            <a:r>
              <a:rPr lang="de-DE" altLang="en-US" sz="2000">
                <a:solidFill>
                  <a:srgbClr val="000000"/>
                </a:solidFill>
              </a:rPr>
              <a:t>substitute </a:t>
            </a:r>
            <a:r>
              <a:rPr lang="de-DE" altLang="en-US" sz="2000">
                <a:solidFill>
                  <a:srgbClr val="FF0000"/>
                </a:solidFill>
              </a:rPr>
              <a:t>t</a:t>
            </a:r>
            <a:r>
              <a:rPr lang="de-DE" altLang="en-US" sz="2000">
                <a:solidFill>
                  <a:srgbClr val="000000"/>
                </a:solidFill>
              </a:rPr>
              <a:t> with </a:t>
            </a:r>
            <a:r>
              <a:rPr lang="de-DE" altLang="en-US" sz="2000" b="1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</a:p>
          <a:p>
            <a:pPr eaLnBrk="1" hangingPunct="1">
              <a:buClr>
                <a:srgbClr val="FF0000"/>
              </a:buClr>
            </a:pPr>
            <a:endParaRPr lang="de-DE" altLang="en-US" sz="2000" b="1">
              <a:solidFill>
                <a:srgbClr val="FF0000"/>
              </a:solidFill>
            </a:endParaRPr>
          </a:p>
          <a:p>
            <a:pPr eaLnBrk="1" hangingPunct="1">
              <a:buClr>
                <a:srgbClr val="FF0000"/>
              </a:buClr>
            </a:pPr>
            <a:endParaRPr lang="de-DE" altLang="en-US" sz="2000" b="1">
              <a:solidFill>
                <a:srgbClr val="FF0000"/>
              </a:solidFill>
            </a:endParaRPr>
          </a:p>
          <a:p>
            <a:pPr eaLnBrk="1" hangingPunct="1"/>
            <a:endParaRPr lang="de-DE" altLang="en-US" sz="2000" b="1">
              <a:solidFill>
                <a:srgbClr val="000000"/>
              </a:solidFill>
            </a:endParaRPr>
          </a:p>
          <a:p>
            <a:pPr eaLnBrk="1" hangingPunct="1">
              <a:buFont typeface="Times New Roman" panose="02020603050405020304" pitchFamily="18" charset="0"/>
              <a:buAutoNum type="arabicPeriod"/>
            </a:pPr>
            <a:r>
              <a:rPr lang="de-DE" altLang="en-US" sz="2000">
                <a:solidFill>
                  <a:srgbClr val="000000"/>
                </a:solidFill>
              </a:rPr>
              <a:t>flip h(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  <a:r>
              <a:rPr lang="de-DE" altLang="en-US" sz="2000">
                <a:solidFill>
                  <a:srgbClr val="000000"/>
                </a:solidFill>
              </a:rPr>
              <a:t>) </a:t>
            </a:r>
            <a:r>
              <a:rPr lang="de-DE" altLang="en-US" sz="200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de-DE" altLang="en-US" sz="2000">
                <a:solidFill>
                  <a:srgbClr val="000000"/>
                </a:solidFill>
              </a:rPr>
              <a:t> h(</a:t>
            </a:r>
            <a:r>
              <a:rPr lang="de-DE" altLang="en-US" sz="2000">
                <a:solidFill>
                  <a:srgbClr val="FF0000"/>
                </a:solidFill>
              </a:rPr>
              <a:t>- 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  <a:r>
              <a:rPr lang="de-DE" altLang="en-US" sz="2000">
                <a:solidFill>
                  <a:srgbClr val="000000"/>
                </a:solidFill>
              </a:rPr>
              <a:t>)</a:t>
            </a:r>
          </a:p>
          <a:p>
            <a:pPr eaLnBrk="1" hangingPunct="1"/>
            <a:endParaRPr lang="de-DE" altLang="en-US" sz="2000" b="1">
              <a:solidFill>
                <a:srgbClr val="000000"/>
              </a:solidFill>
            </a:endParaRPr>
          </a:p>
          <a:p>
            <a:pPr eaLnBrk="1" hangingPunct="1"/>
            <a:endParaRPr lang="de-DE" altLang="en-US" sz="2000" b="1">
              <a:solidFill>
                <a:srgbClr val="000000"/>
              </a:solidFill>
            </a:endParaRPr>
          </a:p>
          <a:p>
            <a:pPr eaLnBrk="1" hangingPunct="1"/>
            <a:endParaRPr lang="de-DE" altLang="en-US" sz="2000" b="1">
              <a:solidFill>
                <a:srgbClr val="000000"/>
              </a:solidFill>
            </a:endParaRPr>
          </a:p>
          <a:p>
            <a:pPr eaLnBrk="1" hangingPunct="1">
              <a:buFont typeface="Times New Roman" panose="02020603050405020304" pitchFamily="18" charset="0"/>
              <a:buAutoNum type="arabicPeriod"/>
            </a:pPr>
            <a:r>
              <a:rPr lang="de-DE" altLang="en-US" sz="2000">
                <a:solidFill>
                  <a:srgbClr val="000000"/>
                </a:solidFill>
              </a:rPr>
              <a:t>slide h(</a:t>
            </a:r>
            <a:r>
              <a:rPr lang="de-DE" altLang="en-US" sz="2000">
                <a:solidFill>
                  <a:srgbClr val="FF0000"/>
                </a:solidFill>
              </a:rPr>
              <a:t>- 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  <a:r>
              <a:rPr lang="de-DE" altLang="en-US" sz="2000">
                <a:solidFill>
                  <a:srgbClr val="000000"/>
                </a:solidFill>
              </a:rPr>
              <a:t>) </a:t>
            </a:r>
            <a:r>
              <a:rPr lang="de-DE" altLang="en-US" sz="2000">
                <a:solidFill>
                  <a:srgbClr val="000000"/>
                </a:solidFill>
                <a:latin typeface="Wingdings" panose="05000000000000000000" pitchFamily="2" charset="2"/>
              </a:rPr>
              <a:t></a:t>
            </a:r>
            <a:r>
              <a:rPr lang="de-DE" altLang="en-US" sz="2000">
                <a:solidFill>
                  <a:srgbClr val="000000"/>
                </a:solidFill>
              </a:rPr>
              <a:t> h(</a:t>
            </a:r>
            <a:r>
              <a:rPr lang="de-DE" altLang="en-US" sz="2000">
                <a:solidFill>
                  <a:srgbClr val="FF0000"/>
                </a:solidFill>
              </a:rPr>
              <a:t>t- 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  <a:r>
              <a:rPr lang="de-DE" altLang="en-US" sz="2000">
                <a:solidFill>
                  <a:srgbClr val="000000"/>
                </a:solidFill>
              </a:rPr>
              <a:t>)</a:t>
            </a:r>
          </a:p>
          <a:p>
            <a:pPr eaLnBrk="1" hangingPunct="1"/>
            <a:endParaRPr lang="de-DE" altLang="en-US" sz="2000">
              <a:solidFill>
                <a:srgbClr val="000000"/>
              </a:solidFill>
            </a:endParaRPr>
          </a:p>
          <a:p>
            <a:pPr eaLnBrk="1" hangingPunct="1">
              <a:buFont typeface="Times New Roman" panose="02020603050405020304" pitchFamily="18" charset="0"/>
              <a:buAutoNum type="arabicPeriod"/>
            </a:pPr>
            <a:r>
              <a:rPr lang="de-DE" altLang="en-US" sz="2000">
                <a:solidFill>
                  <a:srgbClr val="000000"/>
                </a:solidFill>
              </a:rPr>
              <a:t>Integrate over </a:t>
            </a:r>
            <a:r>
              <a:rPr lang="de-DE" altLang="en-US" sz="2000">
                <a:solidFill>
                  <a:srgbClr val="FF0000"/>
                </a:solidFill>
              </a:rPr>
              <a:t>d 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</a:p>
        </p:txBody>
      </p:sp>
      <p:pic>
        <p:nvPicPr>
          <p:cNvPr id="2971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25389" r="11815" b="13576"/>
          <a:stretch>
            <a:fillRect/>
          </a:stretch>
        </p:blipFill>
        <p:spPr bwMode="auto">
          <a:xfrm>
            <a:off x="3419475" y="2997200"/>
            <a:ext cx="2166938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14" t="25389" r="11815" b="135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1" t="26384" r="7938" b="15552"/>
          <a:stretch>
            <a:fillRect/>
          </a:stretch>
        </p:blipFill>
        <p:spPr bwMode="auto">
          <a:xfrm>
            <a:off x="6307138" y="3068638"/>
            <a:ext cx="2081212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611" t="26384" r="7938" b="155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14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28346" r="9604" b="12598"/>
          <a:stretch>
            <a:fillRect/>
          </a:stretch>
        </p:blipFill>
        <p:spPr bwMode="auto">
          <a:xfrm>
            <a:off x="5435600" y="5373688"/>
            <a:ext cx="3024188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263" t="28346" r="9604" b="1259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15" name="Rectangle 27"/>
          <p:cNvSpPr>
            <a:spLocks noChangeArrowheads="1"/>
          </p:cNvSpPr>
          <p:nvPr/>
        </p:nvSpPr>
        <p:spPr bwMode="auto">
          <a:xfrm>
            <a:off x="2051050" y="6546850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7818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Motion is correlation in time and space:</a:t>
            </a:r>
            <a:endParaRPr lang="en-US" altLang="en-US" i="1">
              <a:solidFill>
                <a:schemeClr val="tx1"/>
              </a:solidFill>
            </a:endParaRPr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4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7818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Motion is correlation in time and space:</a:t>
            </a:r>
            <a:endParaRPr lang="en-US" altLang="en-US" i="1">
              <a:solidFill>
                <a:schemeClr val="tx1"/>
              </a:solidFill>
            </a:endParaRPr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6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7818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tx1"/>
                </a:solidFill>
                <a:latin typeface="Arial" panose="020B0604020202020204" pitchFamily="34" charset="0"/>
              </a:rPr>
              <a:t>Motion is correlation in time and space:</a:t>
            </a:r>
            <a:endParaRPr lang="en-US" altLang="en-US" i="1">
              <a:solidFill>
                <a:schemeClr val="tx1"/>
              </a:solidFill>
            </a:endParaRPr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914400" y="2057400"/>
            <a:ext cx="1371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457200" y="2895600"/>
            <a:ext cx="1447800" cy="5905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point is on at time t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2133600" y="2895600"/>
            <a:ext cx="1676400" cy="5905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point is on at time t + </a:t>
            </a: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t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066800" y="1905000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 flipH="1" flipV="1">
            <a:off x="2057400" y="1905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457200" y="4038600"/>
            <a:ext cx="441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see motion when two neighbouring spatial positions are stimulated with a temporal delay.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 rot="1388123">
            <a:off x="4800600" y="4114800"/>
            <a:ext cx="37814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First, however, we will 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this with spikes (by hand)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before we come back to this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example !</a:t>
            </a:r>
          </a:p>
        </p:txBody>
      </p:sp>
    </p:spTree>
    <p:extLst>
      <p:ext uri="{BB962C8B-B14F-4D97-AF65-F5344CB8AC3E}">
        <p14:creationId xmlns:p14="http://schemas.microsoft.com/office/powerpoint/2010/main" val="19337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1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373697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14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7781925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14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312420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14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6396038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14_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86200"/>
            <a:ext cx="6054725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14_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572000"/>
            <a:ext cx="5394325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xx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19063"/>
            <a:ext cx="6958012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xx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81063"/>
            <a:ext cx="6469063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xx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0"/>
            <a:ext cx="3965575" cy="21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xx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85863"/>
            <a:ext cx="6745288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xx_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46275"/>
            <a:ext cx="153988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xx_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447800"/>
            <a:ext cx="84423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xx_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43275"/>
            <a:ext cx="4133850" cy="1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5" name="Group 9"/>
          <p:cNvGrpSpPr>
            <a:grpSpLocks/>
          </p:cNvGrpSpPr>
          <p:nvPr/>
        </p:nvGrpSpPr>
        <p:grpSpPr bwMode="auto">
          <a:xfrm>
            <a:off x="152400" y="3352800"/>
            <a:ext cx="8591550" cy="2133600"/>
            <a:chOff x="96" y="2112"/>
            <a:chExt cx="5412" cy="1344"/>
          </a:xfrm>
        </p:grpSpPr>
        <p:pic>
          <p:nvPicPr>
            <p:cNvPr id="19466" name="Picture 10" descr="xx_0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112"/>
              <a:ext cx="2604" cy="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7" name="Picture 11" descr="xx_0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3167"/>
              <a:ext cx="5412" cy="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8" name="Picture 12" descr="xx_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5000"/>
            <a:ext cx="109538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152400" y="3030538"/>
            <a:ext cx="8591550" cy="2457450"/>
            <a:chOff x="96" y="1909"/>
            <a:chExt cx="5412" cy="1548"/>
          </a:xfrm>
        </p:grpSpPr>
        <p:grpSp>
          <p:nvGrpSpPr>
            <p:cNvPr id="19470" name="Group 14"/>
            <p:cNvGrpSpPr>
              <a:grpSpLocks/>
            </p:cNvGrpSpPr>
            <p:nvPr/>
          </p:nvGrpSpPr>
          <p:grpSpPr bwMode="auto">
            <a:xfrm>
              <a:off x="624" y="1909"/>
              <a:ext cx="4373" cy="1115"/>
              <a:chOff x="619" y="1909"/>
              <a:chExt cx="4373" cy="1115"/>
            </a:xfrm>
          </p:grpSpPr>
          <p:pic>
            <p:nvPicPr>
              <p:cNvPr id="19471" name="Picture 15" descr="xx_0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" y="1909"/>
                <a:ext cx="4373" cy="1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72" name="Picture 16" descr="xx_0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" y="2118"/>
                <a:ext cx="2604" cy="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473" name="Picture 17" descr="xx_0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3168"/>
              <a:ext cx="5412" cy="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474" name="Group 18"/>
          <p:cNvGrpSpPr>
            <a:grpSpLocks/>
          </p:cNvGrpSpPr>
          <p:nvPr/>
        </p:nvGrpSpPr>
        <p:grpSpPr bwMode="auto">
          <a:xfrm>
            <a:off x="152400" y="4038600"/>
            <a:ext cx="8591550" cy="1752600"/>
            <a:chOff x="96" y="2544"/>
            <a:chExt cx="5412" cy="1104"/>
          </a:xfrm>
        </p:grpSpPr>
        <p:pic>
          <p:nvPicPr>
            <p:cNvPr id="19475" name="Picture 19" descr="xx_0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3168"/>
              <a:ext cx="5412" cy="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476" name="Group 20"/>
            <p:cNvGrpSpPr>
              <a:grpSpLocks/>
            </p:cNvGrpSpPr>
            <p:nvPr/>
          </p:nvGrpSpPr>
          <p:grpSpPr bwMode="auto">
            <a:xfrm>
              <a:off x="96" y="2544"/>
              <a:ext cx="4901" cy="1104"/>
              <a:chOff x="96" y="2544"/>
              <a:chExt cx="4901" cy="1104"/>
            </a:xfrm>
          </p:grpSpPr>
          <p:grpSp>
            <p:nvGrpSpPr>
              <p:cNvPr id="19477" name="Group 21"/>
              <p:cNvGrpSpPr>
                <a:grpSpLocks/>
              </p:cNvGrpSpPr>
              <p:nvPr/>
            </p:nvGrpSpPr>
            <p:grpSpPr bwMode="auto">
              <a:xfrm>
                <a:off x="96" y="2592"/>
                <a:ext cx="4107" cy="1056"/>
                <a:chOff x="96" y="2592"/>
                <a:chExt cx="4107" cy="1056"/>
              </a:xfrm>
            </p:grpSpPr>
            <p:pic>
              <p:nvPicPr>
                <p:cNvPr id="19478" name="Picture 22" descr="xx_10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92"/>
                  <a:ext cx="1974" cy="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79" name="Picture 23" descr="xx_101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3504"/>
                  <a:ext cx="4107" cy="1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480" name="Picture 24" descr="xx_1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2544"/>
                <a:ext cx="4373" cy="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481" name="Picture 25" descr="xx_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953125"/>
            <a:ext cx="4525963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xx_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3343275"/>
            <a:ext cx="4178300" cy="1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3" name="Picture 27" descr="xx_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324600"/>
            <a:ext cx="46196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 descr="xx_1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06725"/>
            <a:ext cx="4073525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85" name="Group 29"/>
          <p:cNvGrpSpPr>
            <a:grpSpLocks/>
          </p:cNvGrpSpPr>
          <p:nvPr/>
        </p:nvGrpSpPr>
        <p:grpSpPr bwMode="auto">
          <a:xfrm>
            <a:off x="2590800" y="3868738"/>
            <a:ext cx="5872163" cy="2746375"/>
            <a:chOff x="1632" y="2437"/>
            <a:chExt cx="3699" cy="1730"/>
          </a:xfrm>
        </p:grpSpPr>
        <p:pic>
          <p:nvPicPr>
            <p:cNvPr id="19486" name="Picture 30" descr="xx_17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437"/>
              <a:ext cx="2210" cy="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87" name="Picture 31" descr="xx_18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3936"/>
              <a:ext cx="963" cy="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39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16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932238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16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"/>
            <a:ext cx="3932238" cy="19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16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97113"/>
            <a:ext cx="8647113" cy="17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16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14600"/>
            <a:ext cx="3570288" cy="107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16_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57600"/>
            <a:ext cx="45275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16_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962400"/>
            <a:ext cx="45275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16_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866140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16_0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4452938"/>
            <a:ext cx="3335337" cy="14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16_0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86400"/>
            <a:ext cx="4402138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16_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0"/>
            <a:ext cx="85296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17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637088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17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1359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17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7186613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17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3435350" cy="2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17_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347027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17_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7477125" cy="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17_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33788"/>
            <a:ext cx="8634413" cy="7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17_0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75163"/>
            <a:ext cx="8453438" cy="70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17_0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97513"/>
            <a:ext cx="8382000" cy="2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2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18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50133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551" name="Group 23"/>
          <p:cNvGrpSpPr>
            <a:grpSpLocks/>
          </p:cNvGrpSpPr>
          <p:nvPr/>
        </p:nvGrpSpPr>
        <p:grpSpPr bwMode="auto">
          <a:xfrm>
            <a:off x="632520" y="1950368"/>
            <a:ext cx="7924800" cy="1925638"/>
            <a:chOff x="336" y="432"/>
            <a:chExt cx="4992" cy="1213"/>
          </a:xfrm>
        </p:grpSpPr>
        <p:pic>
          <p:nvPicPr>
            <p:cNvPr id="22549" name="Picture 21" descr="c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432"/>
              <a:ext cx="3840" cy="1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50" name="Picture 22" descr="18_0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497"/>
              <a:ext cx="4616" cy="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099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19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301038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19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8074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19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6650038" cy="2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19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914525"/>
            <a:ext cx="5392737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19_0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7380288" cy="4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19_0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70188"/>
            <a:ext cx="7926388" cy="24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19_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17813"/>
            <a:ext cx="40005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19_0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2695575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66" name="Group 14"/>
          <p:cNvGrpSpPr>
            <a:grpSpLocks/>
          </p:cNvGrpSpPr>
          <p:nvPr/>
        </p:nvGrpSpPr>
        <p:grpSpPr bwMode="auto">
          <a:xfrm>
            <a:off x="4648200" y="2792413"/>
            <a:ext cx="1524000" cy="1931987"/>
            <a:chOff x="2928" y="1759"/>
            <a:chExt cx="960" cy="1217"/>
          </a:xfrm>
        </p:grpSpPr>
        <p:pic>
          <p:nvPicPr>
            <p:cNvPr id="23562" name="Picture 10" descr="19_0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759"/>
              <a:ext cx="261" cy="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3" name="Picture 11" descr="19_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" y="1782"/>
              <a:ext cx="261" cy="1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564" name="Picture 12" descr="19_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32138"/>
            <a:ext cx="37338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5" name="Picture 13" descr="19_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422900"/>
            <a:ext cx="76327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7818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rgbClr val="0000CC"/>
                </a:solidFill>
                <a:latin typeface="Arial" panose="020B0604020202020204" pitchFamily="34" charset="0"/>
              </a:rPr>
              <a:t>Motion is correlation in time and space:</a:t>
            </a:r>
            <a:endParaRPr lang="en-US" altLang="en-US" i="1">
              <a:solidFill>
                <a:srgbClr val="0000CC"/>
              </a:solidFill>
            </a:endParaRPr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914400" y="2057400"/>
            <a:ext cx="1371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457200" y="2895600"/>
            <a:ext cx="1447800" cy="5905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point is on at time t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2133600" y="2895600"/>
            <a:ext cx="1676400" cy="5905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point is on at time t + </a:t>
            </a: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t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V="1">
            <a:off x="1066800" y="1905000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 flipV="1">
            <a:off x="2057400" y="1905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457200" y="4038600"/>
            <a:ext cx="4419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see motion when two neighbouring spatial positions are stimulated with a temporal delay.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3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Convolution </a:t>
            </a:r>
            <a:r>
              <a:rPr lang="de-DE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(graphical Interpretation)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250825" y="765175"/>
            <a:ext cx="54737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57200" indent="-4556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000">
                <a:solidFill>
                  <a:srgbClr val="000000"/>
                </a:solidFill>
              </a:rPr>
              <a:t>4.    Integrate over </a:t>
            </a:r>
            <a:r>
              <a:rPr lang="de-DE" altLang="en-US" sz="2000">
                <a:solidFill>
                  <a:srgbClr val="FF0000"/>
                </a:solidFill>
              </a:rPr>
              <a:t>d </a:t>
            </a:r>
            <a:r>
              <a:rPr lang="de-DE" altLang="en-US" sz="2000">
                <a:solidFill>
                  <a:srgbClr val="FF0000"/>
                </a:solidFill>
                <a:latin typeface="Symbol" panose="05050102010706020507" pitchFamily="18" charset="2"/>
              </a:rPr>
              <a:t>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2" t="25386" r="11807" b="13576"/>
          <a:stretch>
            <a:fillRect/>
          </a:stretch>
        </p:blipFill>
        <p:spPr bwMode="auto">
          <a:xfrm>
            <a:off x="4578350" y="1247775"/>
            <a:ext cx="135255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12" t="25386" r="11807" b="135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8345" r="9596" b="12604"/>
          <a:stretch>
            <a:fillRect/>
          </a:stretch>
        </p:blipFill>
        <p:spPr bwMode="auto">
          <a:xfrm>
            <a:off x="6084888" y="1268413"/>
            <a:ext cx="188753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256" t="28345" r="9596" b="126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827088" y="1244600"/>
            <a:ext cx="2952750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2" t="52785" r="45119" b="20639"/>
          <a:stretch>
            <a:fillRect/>
          </a:stretch>
        </p:blipFill>
        <p:spPr bwMode="auto">
          <a:xfrm>
            <a:off x="3851275" y="1244600"/>
            <a:ext cx="792163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8992" t="52785" r="45119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9" t="52785" r="11731" b="20639"/>
          <a:stretch>
            <a:fillRect/>
          </a:stretch>
        </p:blipFill>
        <p:spPr bwMode="auto">
          <a:xfrm>
            <a:off x="8027988" y="1341438"/>
            <a:ext cx="360362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049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4237" r="13943" b="18671"/>
          <a:stretch>
            <a:fillRect/>
          </a:stretch>
        </p:blipFill>
        <p:spPr bwMode="auto">
          <a:xfrm>
            <a:off x="-9525" y="2492375"/>
            <a:ext cx="91186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788" t="24237" r="13943" b="186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4" name="Rectangle 9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2819400" y="2003425"/>
            <a:ext cx="441960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Motion is detected by comparing the responses of two photoreceptors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signal of the first photoreceptor is delayed by - </a:t>
            </a: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Then the comparison stage detects whether both signals arrive at the same time </a:t>
            </a:r>
            <a:endParaRPr kumimoji="0" lang="en-US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7818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rgbClr val="0000CC"/>
                </a:solidFill>
                <a:latin typeface="Arial" panose="020B0604020202020204" pitchFamily="34" charset="0"/>
              </a:rPr>
              <a:t>Motion detection by correlation:</a:t>
            </a:r>
            <a:endParaRPr lang="en-US" altLang="en-US" i="1">
              <a:solidFill>
                <a:srgbClr val="0000CC"/>
              </a:solidFill>
            </a:endParaRP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11430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1752600" y="1524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1143000" y="2133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1752600" y="21336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914400" y="2057400"/>
            <a:ext cx="13716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1328738" y="2514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947738" y="3152775"/>
            <a:ext cx="838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Delay ( -  </a:t>
            </a: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t</a:t>
            </a: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)</a:t>
            </a:r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1328738" y="3810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1938338" y="2514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066800" y="4495800"/>
            <a:ext cx="121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14287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4800600" y="1371600"/>
            <a:ext cx="41148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Sound coming from a particular location in space reaches the two ears at different times.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From the interaural time difference the azimuth of the sound direction can be estimated.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Example:</a:t>
            </a:r>
            <a:endParaRPr kumimoji="0" lang="en-US" altLang="en-US" sz="1600" b="0" i="0" u="none" strike="noStrike" kern="1200" cap="none" spc="0" normalizeH="0" baseline="30000" noProof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8862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rgbClr val="0000CC"/>
                </a:solidFill>
                <a:latin typeface="Arial" panose="020B0604020202020204" pitchFamily="34" charset="0"/>
              </a:rPr>
              <a:t>Interaural Time Difference (ITD):</a:t>
            </a:r>
            <a:endParaRPr lang="en-US" altLang="en-US" i="1">
              <a:solidFill>
                <a:srgbClr val="0000CC"/>
              </a:solidFill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3127375" y="3429000"/>
          <a:ext cx="10636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Formel" r:id="rId4" imgW="533160" imgH="177480" progId="Equation.3">
                  <p:embed/>
                </p:oleObj>
              </mc:Choice>
              <mc:Fallback>
                <p:oleObj name="Formel" r:id="rId4" imgW="533160" imgH="177480" progId="Equation.3">
                  <p:embed/>
                  <p:pic>
                    <p:nvPicPr>
                      <p:cNvPr id="430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75" y="3429000"/>
                        <a:ext cx="10636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3" name="Picture 5" descr="kop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11525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laufze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11525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6019800" y="3352800"/>
          <a:ext cx="15462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Formel" r:id="rId8" imgW="774360" imgH="634680" progId="Equation.3">
                  <p:embed/>
                </p:oleObj>
              </mc:Choice>
              <mc:Fallback>
                <p:oleObj name="Formel" r:id="rId8" imgW="774360" imgH="634680" progId="Equation.3">
                  <p:embed/>
                  <p:pic>
                    <p:nvPicPr>
                      <p:cNvPr id="430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352800"/>
                        <a:ext cx="15462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0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4191000" y="1216025"/>
            <a:ext cx="4953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When a sound wave of a particular frequency reaches the (left) ear, a certain set of hair cells (those that encode this frequency) become excited.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46482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accent2"/>
                </a:solidFill>
                <a:latin typeface="Arial" panose="020B0604020202020204" pitchFamily="34" charset="0"/>
              </a:rPr>
              <a:t>Transformation of sound to spikes:</a:t>
            </a:r>
            <a:endParaRPr lang="en-US" altLang="en-US" i="1">
              <a:solidFill>
                <a:schemeClr val="accent2"/>
              </a:solidFill>
            </a:endParaRPr>
          </a:p>
        </p:txBody>
      </p:sp>
      <p:pic>
        <p:nvPicPr>
          <p:cNvPr id="44036" name="Picture 4" descr="sinusbl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32670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spiketrainbl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2670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4191000" y="2298700"/>
            <a:ext cx="4724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These hair cells generate spikes. These spikes always appear at the same phase of the wave.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They are „phase-locked“.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609600" y="3502025"/>
            <a:ext cx="8305800" cy="1422400"/>
            <a:chOff x="384" y="2206"/>
            <a:chExt cx="5232" cy="896"/>
          </a:xfrm>
        </p:grpSpPr>
        <p:pic>
          <p:nvPicPr>
            <p:cNvPr id="44040" name="Picture 8" descr="sinusro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256"/>
              <a:ext cx="2058" cy="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041" name="Picture 9" descr="spiketrainro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928"/>
              <a:ext cx="2058" cy="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042" name="Text Box 10"/>
            <p:cNvSpPr txBox="1">
              <a:spLocks noChangeArrowheads="1"/>
            </p:cNvSpPr>
            <p:nvPr/>
          </p:nvSpPr>
          <p:spPr bwMode="auto">
            <a:xfrm>
              <a:off x="2640" y="2206"/>
              <a:ext cx="2976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en-US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The same sound wave reaches the right ear a little later. This gives a phase shift between left and right ear. Spikes are again phase-locked to the sound wave.</a:t>
              </a:r>
              <a:endParaRPr kumimoji="0" lang="en-US" altLang="en-US" sz="1600" b="1" i="0" u="none" strike="noStrike" kern="1200" cap="none" spc="0" normalizeH="0" baseline="3000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34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4191000" y="1216025"/>
            <a:ext cx="4953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When a sound wave of a particular frequency reaches the (left) ear, a certain set of hair cells (those that encode this frequency) become excited.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46482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accent2"/>
                </a:solidFill>
                <a:latin typeface="Arial" panose="020B0604020202020204" pitchFamily="34" charset="0"/>
              </a:rPr>
              <a:t>Transformation of sound to spikes:</a:t>
            </a:r>
            <a:endParaRPr lang="en-US" altLang="en-US" i="1">
              <a:solidFill>
                <a:schemeClr val="accent2"/>
              </a:solidFill>
            </a:endParaRPr>
          </a:p>
        </p:txBody>
      </p:sp>
      <p:pic>
        <p:nvPicPr>
          <p:cNvPr id="45060" name="Picture 4" descr="sinusbl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32670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spiketrainbl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10175"/>
            <a:ext cx="32670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191000" y="2298700"/>
            <a:ext cx="4724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These hair cells generate spikes. These spikes always appear at the same phase of the wave.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They are „phase-locked“.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5063" name="Picture 7" descr="sinusr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32670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spiketrainr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14975"/>
            <a:ext cx="32670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191000" y="3502025"/>
            <a:ext cx="4724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same sound wave reaches the right ear a little later. This gives a phase shift between left and right ear. Spikes are again phase-locked to the sound wave.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191000" y="5334000"/>
            <a:ext cx="472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Difference in spike times ~ sound azimuth !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419600" y="381000"/>
            <a:ext cx="44196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Each neuron receives input from both 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Due to the lengths of the two axons, the inputs arrive at different times.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neuron acts as a „coincidence detector“ and only fires if two spikes arrive at the same time.</a:t>
            </a:r>
            <a:endParaRPr kumimoji="0" lang="en-US" altLang="en-US" sz="1600" b="0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8100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accent2"/>
                </a:solidFill>
                <a:latin typeface="Arial" panose="020B0604020202020204" pitchFamily="34" charset="0"/>
              </a:rPr>
              <a:t>Delay line correlator:</a:t>
            </a:r>
            <a:endParaRPr lang="en-US" altLang="en-US" i="1">
              <a:solidFill>
                <a:schemeClr val="accent2"/>
              </a:solidFill>
            </a:endParaRPr>
          </a:p>
        </p:txBody>
      </p:sp>
      <p:pic>
        <p:nvPicPr>
          <p:cNvPr id="46084" name="Picture 4" descr="jeff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0861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spiketrainbl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2578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spiketrainr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578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7" descr="spiketrainr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242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spiketrainbl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90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5105400" y="2971800"/>
            <a:ext cx="23622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090" name="Line 10"/>
          <p:cNvSpPr>
            <a:spLocks noChangeShapeType="1"/>
          </p:cNvSpPr>
          <p:nvPr/>
        </p:nvSpPr>
        <p:spPr bwMode="auto">
          <a:xfrm flipH="1" flipV="1">
            <a:off x="3200400" y="3124200"/>
            <a:ext cx="1905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46091" name="Picture 11" descr="spiketrainr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910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spiketrainbla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5105400" y="4038600"/>
            <a:ext cx="23622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094" name="Line 14"/>
          <p:cNvSpPr>
            <a:spLocks noChangeShapeType="1"/>
          </p:cNvSpPr>
          <p:nvPr/>
        </p:nvSpPr>
        <p:spPr bwMode="auto">
          <a:xfrm flipH="1" flipV="1">
            <a:off x="3200400" y="4191000"/>
            <a:ext cx="1905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6095" name="Text Box 15"/>
          <p:cNvSpPr txBox="1">
            <a:spLocks noChangeArrowheads="1"/>
          </p:cNvSpPr>
          <p:nvPr/>
        </p:nvSpPr>
        <p:spPr bwMode="auto">
          <a:xfrm>
            <a:off x="3048000" y="6096000"/>
            <a:ext cx="571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=&gt; Each neuron encodes a specific interaural time difference.</a:t>
            </a:r>
          </a:p>
        </p:txBody>
      </p:sp>
    </p:spTree>
    <p:extLst>
      <p:ext uri="{BB962C8B-B14F-4D97-AF65-F5344CB8AC3E}">
        <p14:creationId xmlns:p14="http://schemas.microsoft.com/office/powerpoint/2010/main" val="23952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45720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accent2"/>
                </a:solidFill>
                <a:latin typeface="Arial" panose="020B0604020202020204" pitchFamily="34" charset="0"/>
              </a:rPr>
              <a:t>Delay lines in the owl brain:</a:t>
            </a:r>
            <a:endParaRPr lang="en-US" altLang="en-US" i="1">
              <a:solidFill>
                <a:schemeClr val="accent2"/>
              </a:solidFill>
            </a:endParaRPr>
          </a:p>
        </p:txBody>
      </p:sp>
      <p:pic>
        <p:nvPicPr>
          <p:cNvPr id="47107" name="Picture 3" descr="n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5820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676400" y="5715000"/>
            <a:ext cx="560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Ear  -&gt;  Auditory nerve  -&gt;  NM  -&gt;  NL  -&gt;  LS  -&gt;  ICx</a:t>
            </a:r>
          </a:p>
        </p:txBody>
      </p:sp>
    </p:spTree>
    <p:extLst>
      <p:ext uri="{BB962C8B-B14F-4D97-AF65-F5344CB8AC3E}">
        <p14:creationId xmlns:p14="http://schemas.microsoft.com/office/powerpoint/2010/main" val="1959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810000" cy="609600"/>
          </a:xfrm>
        </p:spPr>
        <p:txBody>
          <a:bodyPr/>
          <a:lstStyle/>
          <a:p>
            <a:pPr algn="l"/>
            <a:r>
              <a:rPr lang="de-DE" altLang="en-US" sz="2000" i="1">
                <a:solidFill>
                  <a:schemeClr val="accent2"/>
                </a:solidFill>
                <a:latin typeface="Arial" panose="020B0604020202020204" pitchFamily="34" charset="0"/>
              </a:rPr>
              <a:t>Correlation:</a:t>
            </a:r>
            <a:endParaRPr lang="en-US" altLang="en-US" i="1">
              <a:solidFill>
                <a:schemeClr val="accent2"/>
              </a:solidFill>
            </a:endParaRPr>
          </a:p>
        </p:txBody>
      </p:sp>
      <p:pic>
        <p:nvPicPr>
          <p:cNvPr id="48131" name="Picture 3" descr="jeff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0861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spiketrainbl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7244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spiketrainr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24400"/>
            <a:ext cx="19050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800600" y="4876800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Left spike train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5486400" y="4473575"/>
          <a:ext cx="5794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Formel" r:id="rId7" imgW="291960" imgH="203040" progId="Equation.3">
                  <p:embed/>
                </p:oleObj>
              </mc:Choice>
              <mc:Fallback>
                <p:oleObj name="Formel" r:id="rId7" imgW="291960" imgH="203040" progId="Equation.3">
                  <p:embed/>
                  <p:pic>
                    <p:nvPicPr>
                      <p:cNvPr id="48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473575"/>
                        <a:ext cx="5794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7162800" y="4473575"/>
          <a:ext cx="6064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Formel" r:id="rId9" imgW="304560" imgH="203040" progId="Equation.3">
                  <p:embed/>
                </p:oleObj>
              </mc:Choice>
              <mc:Fallback>
                <p:oleObj name="Formel" r:id="rId9" imgW="304560" imgH="203040" progId="Equation.3">
                  <p:embed/>
                  <p:pic>
                    <p:nvPicPr>
                      <p:cNvPr id="481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73575"/>
                        <a:ext cx="6064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705600" y="4876800"/>
            <a:ext cx="198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Right spike train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6881813" y="3505200"/>
          <a:ext cx="1016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Formel" r:id="rId11" imgW="507960" imgH="203040" progId="Equation.3">
                  <p:embed/>
                </p:oleObj>
              </mc:Choice>
              <mc:Fallback>
                <p:oleObj name="Formel" r:id="rId11" imgW="507960" imgH="203040" progId="Equation.3">
                  <p:embed/>
                  <p:pic>
                    <p:nvPicPr>
                      <p:cNvPr id="481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1813" y="3505200"/>
                        <a:ext cx="10160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629400" y="3854450"/>
            <a:ext cx="198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 delay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5791200" y="2330450"/>
          <a:ext cx="17224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Formel" r:id="rId13" imgW="863280" imgH="203040" progId="Equation.3">
                  <p:embed/>
                </p:oleObj>
              </mc:Choice>
              <mc:Fallback>
                <p:oleObj name="Formel" r:id="rId13" imgW="863280" imgH="203040" progId="Equation.3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330450"/>
                        <a:ext cx="1722438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5410200" y="2711450"/>
            <a:ext cx="297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Coincidence detection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5562600" y="1568450"/>
            <a:ext cx="2971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Average over time</a:t>
            </a:r>
            <a:endParaRPr kumimoji="0" lang="en-US" altLang="en-US" sz="1600" b="1" i="0" u="none" strike="noStrike" kern="1200" cap="none" spc="0" normalizeH="0" baseline="3000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8143" name="Object 15"/>
          <p:cNvGraphicFramePr>
            <a:graphicFrameLocks noChangeAspect="1"/>
          </p:cNvGraphicFramePr>
          <p:nvPr/>
        </p:nvGraphicFramePr>
        <p:xfrm>
          <a:off x="5410200" y="1109663"/>
          <a:ext cx="21812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Formel" r:id="rId15" imgW="1091880" imgH="279360" progId="Equation.3">
                  <p:embed/>
                </p:oleObj>
              </mc:Choice>
              <mc:Fallback>
                <p:oleObj name="Formel" r:id="rId15" imgW="1091880" imgH="279360" progId="Equation.3">
                  <p:embed/>
                  <p:pic>
                    <p:nvPicPr>
                      <p:cNvPr id="4814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09663"/>
                        <a:ext cx="218122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6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9" grpId="0" autoUpdateAnimBg="0"/>
      <p:bldP spid="48141" grpId="0" autoUpdateAnimBg="0"/>
      <p:bldP spid="4814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4" t="37036" r="23907" b="15714"/>
          <a:stretch>
            <a:fillRect/>
          </a:stretch>
        </p:blipFill>
        <p:spPr bwMode="auto">
          <a:xfrm>
            <a:off x="6732588" y="3068638"/>
            <a:ext cx="20161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604" t="37036" r="23907" b="157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5" name="Group 2"/>
          <p:cNvGrpSpPr>
            <a:grpSpLocks/>
          </p:cNvGrpSpPr>
          <p:nvPr/>
        </p:nvGrpSpPr>
        <p:grpSpPr bwMode="auto">
          <a:xfrm>
            <a:off x="539750" y="1531938"/>
            <a:ext cx="8064501" cy="935037"/>
            <a:chOff x="340" y="965"/>
            <a:chExt cx="5080" cy="589"/>
          </a:xfrm>
        </p:grpSpPr>
        <p:sp>
          <p:nvSpPr>
            <p:cNvPr id="33817" name="Text Box 3"/>
            <p:cNvSpPr txBox="1">
              <a:spLocks noChangeArrowheads="1"/>
            </p:cNvSpPr>
            <p:nvPr/>
          </p:nvSpPr>
          <p:spPr bwMode="auto">
            <a:xfrm>
              <a:off x="2200" y="1010"/>
              <a:ext cx="1314" cy="525"/>
            </a:xfrm>
            <a:prstGeom prst="rect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>
                  <a:solidFill>
                    <a:srgbClr val="FFFFFF"/>
                  </a:solidFill>
                  <a:latin typeface="Calibri" panose="020F0502020204030204" pitchFamily="34" charset="0"/>
                </a:rPr>
                <a:t>System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US" sz="2400">
                  <a:solidFill>
                    <a:srgbClr val="FFFFFF"/>
                  </a:solidFill>
                  <a:latin typeface="Calibri" panose="020F0502020204030204" pitchFamily="34" charset="0"/>
                </a:rPr>
                <a:t>h(t)</a:t>
              </a:r>
            </a:p>
          </p:txBody>
        </p:sp>
        <p:sp>
          <p:nvSpPr>
            <p:cNvPr id="33818" name="Oval 4"/>
            <p:cNvSpPr>
              <a:spLocks noChangeArrowheads="1"/>
            </p:cNvSpPr>
            <p:nvPr/>
          </p:nvSpPr>
          <p:spPr bwMode="auto">
            <a:xfrm>
              <a:off x="385" y="1101"/>
              <a:ext cx="997" cy="45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400"/>
            </a:p>
          </p:txBody>
        </p:sp>
        <p:sp>
          <p:nvSpPr>
            <p:cNvPr id="33819" name="Text Box 5"/>
            <p:cNvSpPr txBox="1">
              <a:spLocks noChangeArrowheads="1"/>
            </p:cNvSpPr>
            <p:nvPr/>
          </p:nvSpPr>
          <p:spPr bwMode="auto">
            <a:xfrm>
              <a:off x="340" y="1146"/>
              <a:ext cx="108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33820" name="Oval 6"/>
            <p:cNvSpPr>
              <a:spLocks noChangeArrowheads="1"/>
            </p:cNvSpPr>
            <p:nvPr/>
          </p:nvSpPr>
          <p:spPr bwMode="auto">
            <a:xfrm>
              <a:off x="4377" y="1101"/>
              <a:ext cx="997" cy="453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 sz="1400"/>
            </a:p>
          </p:txBody>
        </p:sp>
        <p:sp>
          <p:nvSpPr>
            <p:cNvPr id="33821" name="Text Box 7"/>
            <p:cNvSpPr txBox="1">
              <a:spLocks noChangeArrowheads="1"/>
            </p:cNvSpPr>
            <p:nvPr/>
          </p:nvSpPr>
          <p:spPr bwMode="auto">
            <a:xfrm>
              <a:off x="4332" y="1146"/>
              <a:ext cx="108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2400" b="1">
                  <a:solidFill>
                    <a:srgbClr val="FFFFFF"/>
                  </a:solidFill>
                </a:rPr>
                <a:t>Output</a:t>
              </a:r>
            </a:p>
          </p:txBody>
        </p:sp>
        <p:sp>
          <p:nvSpPr>
            <p:cNvPr id="33822" name="Text Box 8"/>
            <p:cNvSpPr txBox="1">
              <a:spLocks noChangeArrowheads="1"/>
            </p:cNvSpPr>
            <p:nvPr/>
          </p:nvSpPr>
          <p:spPr bwMode="auto">
            <a:xfrm>
              <a:off x="1564" y="965"/>
              <a:ext cx="45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x(t)</a:t>
              </a:r>
            </a:p>
          </p:txBody>
        </p:sp>
        <p:cxnSp>
          <p:nvCxnSpPr>
            <p:cNvPr id="33823" name="AutoShape 9"/>
            <p:cNvCxnSpPr>
              <a:cxnSpLocks noChangeShapeType="1"/>
            </p:cNvCxnSpPr>
            <p:nvPr/>
          </p:nvCxnSpPr>
          <p:spPr bwMode="auto">
            <a:xfrm>
              <a:off x="1429" y="1373"/>
              <a:ext cx="724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3824" name="AutoShape 10"/>
            <p:cNvCxnSpPr>
              <a:cxnSpLocks noChangeShapeType="1"/>
            </p:cNvCxnSpPr>
            <p:nvPr/>
          </p:nvCxnSpPr>
          <p:spPr bwMode="auto">
            <a:xfrm>
              <a:off x="3560" y="1373"/>
              <a:ext cx="725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3825" name="Text Box 11"/>
            <p:cNvSpPr txBox="1">
              <a:spLocks noChangeArrowheads="1"/>
            </p:cNvSpPr>
            <p:nvPr/>
          </p:nvSpPr>
          <p:spPr bwMode="auto">
            <a:xfrm>
              <a:off x="3651" y="965"/>
              <a:ext cx="45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2000">
                  <a:solidFill>
                    <a:srgbClr val="000000"/>
                  </a:solidFill>
                </a:rPr>
                <a:t>y(t)</a:t>
              </a:r>
            </a:p>
          </p:txBody>
        </p:sp>
      </p:grpSp>
      <p:pic>
        <p:nvPicPr>
          <p:cNvPr id="3379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684213" y="4648200"/>
            <a:ext cx="511175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7" name="Group 13"/>
          <p:cNvGrpSpPr>
            <a:grpSpLocks/>
          </p:cNvGrpSpPr>
          <p:nvPr/>
        </p:nvGrpSpPr>
        <p:grpSpPr bwMode="auto">
          <a:xfrm>
            <a:off x="5867400" y="4700588"/>
            <a:ext cx="2555875" cy="1247775"/>
            <a:chOff x="3696" y="2961"/>
            <a:chExt cx="1610" cy="786"/>
          </a:xfrm>
        </p:grpSpPr>
        <p:pic>
          <p:nvPicPr>
            <p:cNvPr id="33811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2" t="52785" r="55367" b="20639"/>
            <a:stretch>
              <a:fillRect/>
            </a:stretch>
          </p:blipFill>
          <p:spPr bwMode="auto">
            <a:xfrm>
              <a:off x="3696" y="2961"/>
              <a:ext cx="296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182" t="52785" r="5536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812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4" t="52785" r="41342" b="20639"/>
            <a:stretch>
              <a:fillRect/>
            </a:stretch>
          </p:blipFill>
          <p:spPr bwMode="auto">
            <a:xfrm>
              <a:off x="4035" y="2961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5544" t="52785" r="4134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813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205" y="2961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814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4" t="52785" r="32082" b="20639"/>
            <a:stretch>
              <a:fillRect/>
            </a:stretch>
          </p:blipFill>
          <p:spPr bwMode="auto">
            <a:xfrm>
              <a:off x="4798" y="2968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804" t="52785" r="3208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815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968" y="2968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816" name="Text Box 19"/>
            <p:cNvSpPr txBox="1">
              <a:spLocks noChangeArrowheads="1"/>
            </p:cNvSpPr>
            <p:nvPr/>
          </p:nvSpPr>
          <p:spPr bwMode="auto">
            <a:xfrm>
              <a:off x="4490" y="3083"/>
              <a:ext cx="210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4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○</a:t>
              </a:r>
              <a:endParaRPr lang="de-DE" altLang="en-US" sz="4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379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4" t="25389" r="11815" b="13576"/>
          <a:stretch>
            <a:fillRect/>
          </a:stretch>
        </p:blipFill>
        <p:spPr bwMode="auto">
          <a:xfrm>
            <a:off x="611188" y="2997200"/>
            <a:ext cx="216693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14" t="25389" r="11815" b="135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9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1" t="26384" r="7938" b="15552"/>
          <a:stretch>
            <a:fillRect/>
          </a:stretch>
        </p:blipFill>
        <p:spPr bwMode="auto">
          <a:xfrm>
            <a:off x="3498850" y="3068638"/>
            <a:ext cx="2081213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611" t="26384" r="7938" b="155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0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8986" r="61313" b="28653"/>
          <a:stretch>
            <a:fillRect/>
          </a:stretch>
        </p:blipFill>
        <p:spPr bwMode="auto">
          <a:xfrm>
            <a:off x="3924300" y="3068638"/>
            <a:ext cx="2159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8986" r="61313" b="286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1" name="Pictur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5435600" y="3933825"/>
            <a:ext cx="144463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2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t="61446" r="63142" b="28651"/>
          <a:stretch>
            <a:fillRect/>
          </a:stretch>
        </p:blipFill>
        <p:spPr bwMode="auto">
          <a:xfrm>
            <a:off x="2627313" y="3933825"/>
            <a:ext cx="1444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189" t="61446" r="63142" b="286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3" name="Rectangle 25"/>
          <p:cNvSpPr>
            <a:spLocks noChangeArrowheads="1"/>
          </p:cNvSpPr>
          <p:nvPr/>
        </p:nvSpPr>
        <p:spPr bwMode="auto">
          <a:xfrm>
            <a:off x="2484438" y="3933825"/>
            <a:ext cx="142875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3804" name="Rectangle 26"/>
          <p:cNvSpPr>
            <a:spLocks noChangeArrowheads="1"/>
          </p:cNvSpPr>
          <p:nvPr/>
        </p:nvSpPr>
        <p:spPr bwMode="auto">
          <a:xfrm>
            <a:off x="5292725" y="3933825"/>
            <a:ext cx="142875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3805" name="Rectangle 27"/>
          <p:cNvSpPr>
            <a:spLocks noChangeArrowheads="1"/>
          </p:cNvSpPr>
          <p:nvPr/>
        </p:nvSpPr>
        <p:spPr bwMode="auto">
          <a:xfrm>
            <a:off x="1116013" y="2997200"/>
            <a:ext cx="360362" cy="2873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33806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8" t="60532" r="60919" b="27101"/>
          <a:stretch>
            <a:fillRect/>
          </a:stretch>
        </p:blipFill>
        <p:spPr bwMode="auto">
          <a:xfrm>
            <a:off x="1116013" y="3068638"/>
            <a:ext cx="21590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8" t="60532" r="60919" b="2710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7" name="AutoShape 29"/>
          <p:cNvSpPr>
            <a:spLocks noChangeArrowheads="1"/>
          </p:cNvSpPr>
          <p:nvPr/>
        </p:nvSpPr>
        <p:spPr bwMode="auto">
          <a:xfrm rot="-8340000">
            <a:off x="7262813" y="3036888"/>
            <a:ext cx="358775" cy="647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3808" name="Text Box 30"/>
          <p:cNvSpPr txBox="1">
            <a:spLocks noChangeArrowheads="1"/>
          </p:cNvSpPr>
          <p:nvPr/>
        </p:nvSpPr>
        <p:spPr bwMode="auto">
          <a:xfrm>
            <a:off x="900113" y="5949950"/>
            <a:ext cx="71278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2800" b="1">
                <a:solidFill>
                  <a:srgbClr val="FF0000"/>
                </a:solidFill>
              </a:rPr>
              <a:t>´flip and slide´</a:t>
            </a:r>
          </a:p>
        </p:txBody>
      </p:sp>
      <p:sp>
        <p:nvSpPr>
          <p:cNvPr id="33809" name="Text Box 31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Convolution </a:t>
            </a:r>
            <a:r>
              <a:rPr lang="de-DE" altLang="en-US" sz="3200">
                <a:solidFill>
                  <a:srgbClr val="000000"/>
                </a:solidFill>
                <a:latin typeface="Calibri" panose="020F0502020204030204" pitchFamily="34" charset="0"/>
              </a:rPr>
              <a:t>(graphical Interpretation)</a:t>
            </a:r>
          </a:p>
        </p:txBody>
      </p:sp>
      <p:sp>
        <p:nvSpPr>
          <p:cNvPr id="33810" name="Rectangle 32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Convolution: Properties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51520" y="976520"/>
            <a:ext cx="669607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de-DE" altLang="en-US" b="1" dirty="0" err="1" smtClean="0"/>
              <a:t>Commutativity</a:t>
            </a:r>
            <a:endParaRPr lang="de-DE" altLang="en-US" b="1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r>
              <a:rPr lang="de-DE" altLang="en-US" b="1" dirty="0" err="1" smtClean="0"/>
              <a:t>Associativity</a:t>
            </a:r>
            <a:endParaRPr lang="de-DE" altLang="en-US" b="1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r>
              <a:rPr lang="de-DE" altLang="en-US" b="1" dirty="0" err="1" smtClean="0"/>
              <a:t>Distributivity</a:t>
            </a:r>
            <a:endParaRPr lang="de-DE" altLang="en-US" b="1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endParaRPr lang="de-DE" altLang="en-US" dirty="0" smtClean="0"/>
          </a:p>
          <a:p>
            <a:pPr eaLnBrk="1" hangingPunct="1">
              <a:buSzPct val="100000"/>
              <a:defRPr/>
            </a:pPr>
            <a:r>
              <a:rPr lang="de-DE" altLang="en-US" b="1" dirty="0" smtClean="0"/>
              <a:t>Identity </a:t>
            </a:r>
            <a:r>
              <a:rPr lang="de-DE" altLang="en-US" b="1" dirty="0" err="1" smtClean="0"/>
              <a:t>element</a:t>
            </a:r>
            <a:r>
              <a:rPr lang="de-DE" altLang="en-US" b="1" dirty="0" smtClean="0"/>
              <a:t>: Dirac </a:t>
            </a:r>
            <a:r>
              <a:rPr lang="de-DE" altLang="en-US" b="1" dirty="0" err="1" smtClean="0"/>
              <a:t>impuls</a:t>
            </a:r>
            <a:endParaRPr lang="de-DE" altLang="en-US" b="1" dirty="0" smtClean="0"/>
          </a:p>
          <a:p>
            <a:pPr eaLnBrk="1" hangingPunct="1">
              <a:buSzPct val="100000"/>
              <a:defRPr/>
            </a:pPr>
            <a:endParaRPr lang="de-DE" altLang="en-US" b="1" dirty="0" smtClean="0"/>
          </a:p>
          <a:p>
            <a:pPr eaLnBrk="1" hangingPunct="1">
              <a:buSzPct val="100000"/>
              <a:defRPr/>
            </a:pPr>
            <a:r>
              <a:rPr lang="de-DE" altLang="en-US" dirty="0" smtClean="0"/>
              <a:t>time-</a:t>
            </a:r>
            <a:r>
              <a:rPr lang="de-DE" altLang="en-US" dirty="0" err="1" smtClean="0"/>
              <a:t>delayed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dirac</a:t>
            </a:r>
            <a:r>
              <a:rPr lang="de-DE" altLang="en-US" dirty="0" smtClean="0"/>
              <a:t> </a:t>
            </a:r>
            <a:r>
              <a:rPr lang="de-DE" altLang="en-US" dirty="0" err="1" smtClean="0"/>
              <a:t>impuls</a:t>
            </a:r>
            <a:r>
              <a:rPr lang="de-DE" altLang="en-US" dirty="0" smtClean="0"/>
              <a:t> </a:t>
            </a:r>
            <a:r>
              <a:rPr lang="de-DE" altLang="en-US" dirty="0" smtClean="0">
                <a:latin typeface="Wingdings" panose="05000000000000000000" pitchFamily="2" charset="2"/>
              </a:rPr>
              <a:t></a:t>
            </a:r>
            <a:r>
              <a:rPr lang="de-DE" altLang="en-US" dirty="0" smtClean="0"/>
              <a:t> time </a:t>
            </a:r>
            <a:r>
              <a:rPr lang="de-DE" altLang="en-US" dirty="0" err="1" smtClean="0"/>
              <a:t>shift</a:t>
            </a:r>
            <a:r>
              <a:rPr lang="de-DE" altLang="en-US" dirty="0" smtClean="0"/>
              <a:t> in x(t)</a:t>
            </a:r>
          </a:p>
          <a:p>
            <a:pPr marL="341313" indent="-339725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None/>
              <a:defRPr/>
            </a:pPr>
            <a:endParaRPr lang="de-DE" altLang="en-US" dirty="0" smtClean="0"/>
          </a:p>
        </p:txBody>
      </p:sp>
      <p:sp>
        <p:nvSpPr>
          <p:cNvPr id="35849" name="Rectangle 8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1413" y="93134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f</a:t>
            </a:r>
            <a:r>
              <a:rPr lang="de-DE" sz="2400" dirty="0" smtClean="0">
                <a:solidFill>
                  <a:schemeClr val="tx1"/>
                </a:solidFill>
              </a:rPr>
              <a:t> ○ g = g </a:t>
            </a:r>
            <a:r>
              <a:rPr lang="de-DE" sz="2400" dirty="0">
                <a:solidFill>
                  <a:schemeClr val="tx1"/>
                </a:solidFill>
              </a:rPr>
              <a:t>○ f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9635" y="2283361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tx1"/>
                </a:solidFill>
              </a:rPr>
              <a:t>(f ○ g) ○ h = f </a:t>
            </a:r>
            <a:r>
              <a:rPr lang="de-DE" sz="2400" dirty="0">
                <a:solidFill>
                  <a:schemeClr val="tx1"/>
                </a:solidFill>
              </a:rPr>
              <a:t>○ </a:t>
            </a:r>
            <a:r>
              <a:rPr lang="de-DE" sz="2400" dirty="0" smtClean="0">
                <a:solidFill>
                  <a:schemeClr val="tx1"/>
                </a:solidFill>
              </a:rPr>
              <a:t>(g ○ h)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1697" y="3635375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tx1"/>
                </a:solidFill>
              </a:rPr>
              <a:t>f ○ (g + h) = (f </a:t>
            </a:r>
            <a:r>
              <a:rPr lang="de-DE" sz="2400" dirty="0">
                <a:solidFill>
                  <a:schemeClr val="tx1"/>
                </a:solidFill>
              </a:rPr>
              <a:t>○ </a:t>
            </a:r>
            <a:r>
              <a:rPr lang="de-DE" sz="2400" dirty="0" smtClean="0">
                <a:solidFill>
                  <a:schemeClr val="tx1"/>
                </a:solidFill>
              </a:rPr>
              <a:t>g) + (f ○ h)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7707" y="4869715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tx1"/>
                </a:solidFill>
              </a:rPr>
              <a:t>x(t) ○ </a:t>
            </a:r>
            <a:r>
              <a:rPr lang="de-DE" sz="2400" dirty="0" smtClean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de-DE" sz="2400" dirty="0" smtClean="0">
                <a:solidFill>
                  <a:schemeClr val="tx1"/>
                </a:solidFill>
              </a:rPr>
              <a:t>(t) = x(t)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9261" y="5585538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tx1"/>
                </a:solidFill>
              </a:rPr>
              <a:t>x(t) ○ </a:t>
            </a:r>
            <a:r>
              <a:rPr lang="de-DE" sz="2400" dirty="0" smtClean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de-DE" sz="2400" dirty="0" smtClean="0">
                <a:solidFill>
                  <a:schemeClr val="tx1"/>
                </a:solidFill>
              </a:rPr>
              <a:t>(t-</a:t>
            </a:r>
            <a:r>
              <a:rPr lang="de-DE" sz="2400" dirty="0">
                <a:solidFill>
                  <a:schemeClr val="tx1"/>
                </a:solidFill>
              </a:rPr>
              <a:t>t</a:t>
            </a:r>
            <a:r>
              <a:rPr lang="de-DE" sz="2400" baseline="-25000" dirty="0">
                <a:solidFill>
                  <a:schemeClr val="tx1"/>
                </a:solidFill>
              </a:rPr>
              <a:t>0</a:t>
            </a:r>
            <a:r>
              <a:rPr lang="de-DE" sz="2400" dirty="0" smtClean="0">
                <a:solidFill>
                  <a:schemeClr val="tx1"/>
                </a:solidFill>
              </a:rPr>
              <a:t>) = x(t-t</a:t>
            </a:r>
            <a:r>
              <a:rPr lang="de-DE" sz="2400" baseline="-25000" dirty="0" smtClean="0">
                <a:solidFill>
                  <a:schemeClr val="tx1"/>
                </a:solidFill>
              </a:rPr>
              <a:t>0</a:t>
            </a:r>
            <a:r>
              <a:rPr lang="de-DE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457200" y="-26988"/>
            <a:ext cx="8229600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Correlation</a:t>
            </a: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3924300" y="2027238"/>
            <a:ext cx="2087563" cy="1068387"/>
          </a:xfrm>
          <a:prstGeom prst="rect">
            <a:avLst/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de-DE" altLang="en-US" sz="3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System</a:t>
            </a:r>
          </a:p>
          <a:p>
            <a:pPr algn="ctr" eaLnBrk="1" hangingPunct="1">
              <a:buClrTx/>
              <a:buFontTx/>
              <a:buNone/>
            </a:pPr>
            <a:endParaRPr lang="de-DE" altLang="en-US" sz="3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Oval 3"/>
          <p:cNvSpPr>
            <a:spLocks noChangeArrowheads="1"/>
          </p:cNvSpPr>
          <p:nvPr/>
        </p:nvSpPr>
        <p:spPr bwMode="auto">
          <a:xfrm>
            <a:off x="395288" y="1604963"/>
            <a:ext cx="1584325" cy="719137"/>
          </a:xfrm>
          <a:prstGeom prst="ellipse">
            <a:avLst/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23850" y="1676400"/>
            <a:ext cx="172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3200" b="1">
                <a:solidFill>
                  <a:srgbClr val="FFFFFF"/>
                </a:solidFill>
              </a:rPr>
              <a:t>Input</a:t>
            </a:r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7380288" y="2228850"/>
            <a:ext cx="1584325" cy="719138"/>
          </a:xfrm>
          <a:prstGeom prst="ellipse">
            <a:avLst/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7308850" y="2300288"/>
            <a:ext cx="172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3200" b="1">
                <a:solidFill>
                  <a:srgbClr val="FFFFFF"/>
                </a:solidFill>
              </a:rPr>
              <a:t>Output</a:t>
            </a:r>
          </a:p>
        </p:txBody>
      </p:sp>
      <p:cxnSp>
        <p:nvCxnSpPr>
          <p:cNvPr id="37896" name="AutoShape 7"/>
          <p:cNvCxnSpPr>
            <a:cxnSpLocks noChangeShapeType="1"/>
          </p:cNvCxnSpPr>
          <p:nvPr/>
        </p:nvCxnSpPr>
        <p:spPr bwMode="auto">
          <a:xfrm>
            <a:off x="6084888" y="2660650"/>
            <a:ext cx="1152525" cy="1588"/>
          </a:xfrm>
          <a:prstGeom prst="straightConnector1">
            <a:avLst/>
          </a:prstGeom>
          <a:noFill/>
          <a:ln w="38160" cap="sq">
            <a:solidFill>
              <a:srgbClr val="4A7EB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897" name="Text Box 8"/>
          <p:cNvSpPr txBox="1">
            <a:spLocks noChangeArrowheads="1"/>
          </p:cNvSpPr>
          <p:nvPr/>
        </p:nvSpPr>
        <p:spPr bwMode="auto">
          <a:xfrm>
            <a:off x="6227763" y="2012950"/>
            <a:ext cx="7207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>
                <a:solidFill>
                  <a:srgbClr val="000000"/>
                </a:solidFill>
              </a:rPr>
              <a:t>y(t)</a:t>
            </a:r>
          </a:p>
        </p:txBody>
      </p:sp>
      <p:pic>
        <p:nvPicPr>
          <p:cNvPr id="3789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684213" y="4292600"/>
            <a:ext cx="511175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7899" name="Group 10"/>
          <p:cNvGrpSpPr>
            <a:grpSpLocks/>
          </p:cNvGrpSpPr>
          <p:nvPr/>
        </p:nvGrpSpPr>
        <p:grpSpPr bwMode="auto">
          <a:xfrm>
            <a:off x="5867400" y="4346575"/>
            <a:ext cx="2555875" cy="1246188"/>
            <a:chOff x="3696" y="2738"/>
            <a:chExt cx="1610" cy="785"/>
          </a:xfrm>
        </p:grpSpPr>
        <p:pic>
          <p:nvPicPr>
            <p:cNvPr id="3792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2" t="52785" r="55367" b="20639"/>
            <a:stretch>
              <a:fillRect/>
            </a:stretch>
          </p:blipFill>
          <p:spPr bwMode="auto">
            <a:xfrm>
              <a:off x="3696" y="2738"/>
              <a:ext cx="296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182" t="52785" r="5536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923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4" t="52785" r="41342" b="20639"/>
            <a:stretch>
              <a:fillRect/>
            </a:stretch>
          </p:blipFill>
          <p:spPr bwMode="auto">
            <a:xfrm>
              <a:off x="4035" y="2738"/>
              <a:ext cx="16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5544" t="52785" r="4134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924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205" y="2738"/>
              <a:ext cx="33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925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4" t="52785" r="32082" b="20639"/>
            <a:stretch>
              <a:fillRect/>
            </a:stretch>
          </p:blipFill>
          <p:spPr bwMode="auto">
            <a:xfrm>
              <a:off x="4798" y="2745"/>
              <a:ext cx="16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804" t="52785" r="3208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926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968" y="2745"/>
              <a:ext cx="33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7927" name="Text Box 16"/>
            <p:cNvSpPr txBox="1">
              <a:spLocks noChangeArrowheads="1"/>
            </p:cNvSpPr>
            <p:nvPr/>
          </p:nvSpPr>
          <p:spPr bwMode="auto">
            <a:xfrm>
              <a:off x="4501" y="2961"/>
              <a:ext cx="21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4400" dirty="0">
                  <a:solidFill>
                    <a:srgbClr val="000000"/>
                  </a:solidFill>
                </a:rPr>
                <a:t>*</a:t>
              </a:r>
            </a:p>
          </p:txBody>
        </p:sp>
      </p:grpSp>
      <p:pic>
        <p:nvPicPr>
          <p:cNvPr id="37900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1" t="25397" r="11809" b="13571"/>
          <a:stretch>
            <a:fillRect/>
          </a:stretch>
        </p:blipFill>
        <p:spPr bwMode="auto">
          <a:xfrm>
            <a:off x="2051050" y="1028700"/>
            <a:ext cx="16859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21" t="25397" r="11809" b="135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01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26378" r="7938" b="15540"/>
          <a:stretch>
            <a:fillRect/>
          </a:stretch>
        </p:blipFill>
        <p:spPr bwMode="auto">
          <a:xfrm>
            <a:off x="2051050" y="2108200"/>
            <a:ext cx="174307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614" t="26378" r="7938" b="155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902" name="Rectangle 19"/>
          <p:cNvSpPr>
            <a:spLocks noChangeArrowheads="1"/>
          </p:cNvSpPr>
          <p:nvPr/>
        </p:nvSpPr>
        <p:spPr bwMode="auto">
          <a:xfrm>
            <a:off x="3708400" y="1460500"/>
            <a:ext cx="90488" cy="223838"/>
          </a:xfrm>
          <a:prstGeom prst="rect">
            <a:avLst/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903" name="Rectangle 20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  <p:sp>
        <p:nvSpPr>
          <p:cNvPr id="37904" name="Oval 21"/>
          <p:cNvSpPr>
            <a:spLocks noChangeArrowheads="1"/>
          </p:cNvSpPr>
          <p:nvPr/>
        </p:nvSpPr>
        <p:spPr bwMode="auto">
          <a:xfrm>
            <a:off x="395288" y="2654300"/>
            <a:ext cx="1584325" cy="719138"/>
          </a:xfrm>
          <a:prstGeom prst="ellipse">
            <a:avLst/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905" name="Text Box 22"/>
          <p:cNvSpPr txBox="1">
            <a:spLocks noChangeArrowheads="1"/>
          </p:cNvSpPr>
          <p:nvPr/>
        </p:nvSpPr>
        <p:spPr bwMode="auto">
          <a:xfrm>
            <a:off x="323850" y="2725738"/>
            <a:ext cx="172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3200" b="1">
                <a:solidFill>
                  <a:srgbClr val="FFFFFF"/>
                </a:solidFill>
              </a:rPr>
              <a:t>Input</a:t>
            </a:r>
          </a:p>
        </p:txBody>
      </p:sp>
      <p:sp>
        <p:nvSpPr>
          <p:cNvPr id="37906" name="Text Box 23"/>
          <p:cNvSpPr txBox="1">
            <a:spLocks noChangeArrowheads="1"/>
          </p:cNvSpPr>
          <p:nvPr/>
        </p:nvSpPr>
        <p:spPr bwMode="auto">
          <a:xfrm>
            <a:off x="2771775" y="1081088"/>
            <a:ext cx="7207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>
                <a:solidFill>
                  <a:srgbClr val="000000"/>
                </a:solidFill>
              </a:rPr>
              <a:t>x(t)</a:t>
            </a:r>
          </a:p>
        </p:txBody>
      </p:sp>
      <p:cxnSp>
        <p:nvCxnSpPr>
          <p:cNvPr id="37907" name="AutoShape 24"/>
          <p:cNvCxnSpPr>
            <a:cxnSpLocks noChangeShapeType="1"/>
          </p:cNvCxnSpPr>
          <p:nvPr/>
        </p:nvCxnSpPr>
        <p:spPr bwMode="auto">
          <a:xfrm>
            <a:off x="2051050" y="2036763"/>
            <a:ext cx="1874838" cy="1587"/>
          </a:xfrm>
          <a:prstGeom prst="straightConnector1">
            <a:avLst/>
          </a:prstGeom>
          <a:noFill/>
          <a:ln w="38160" cap="sq">
            <a:solidFill>
              <a:srgbClr val="4A7EB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908" name="Text Box 25"/>
          <p:cNvSpPr txBox="1">
            <a:spLocks noChangeArrowheads="1"/>
          </p:cNvSpPr>
          <p:nvPr/>
        </p:nvSpPr>
        <p:spPr bwMode="auto">
          <a:xfrm>
            <a:off x="2771775" y="2252663"/>
            <a:ext cx="7207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>
                <a:solidFill>
                  <a:srgbClr val="000000"/>
                </a:solidFill>
              </a:rPr>
              <a:t>h(t)</a:t>
            </a:r>
          </a:p>
        </p:txBody>
      </p:sp>
      <p:cxnSp>
        <p:nvCxnSpPr>
          <p:cNvPr id="37909" name="AutoShape 26"/>
          <p:cNvCxnSpPr>
            <a:cxnSpLocks noChangeShapeType="1"/>
          </p:cNvCxnSpPr>
          <p:nvPr/>
        </p:nvCxnSpPr>
        <p:spPr bwMode="auto">
          <a:xfrm>
            <a:off x="2051050" y="3086100"/>
            <a:ext cx="1874838" cy="1588"/>
          </a:xfrm>
          <a:prstGeom prst="straightConnector1">
            <a:avLst/>
          </a:prstGeom>
          <a:noFill/>
          <a:ln w="38160" cap="sq">
            <a:solidFill>
              <a:srgbClr val="4A7EB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910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2" t="49828" r="38097" b="24580"/>
          <a:stretch>
            <a:fillRect/>
          </a:stretch>
        </p:blipFill>
        <p:spPr bwMode="auto">
          <a:xfrm>
            <a:off x="4787900" y="4221163"/>
            <a:ext cx="2889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652" t="49828" r="38097" b="245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11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9" t="49828" r="30675" b="24580"/>
          <a:stretch>
            <a:fillRect/>
          </a:stretch>
        </p:blipFill>
        <p:spPr bwMode="auto">
          <a:xfrm>
            <a:off x="4140200" y="4221163"/>
            <a:ext cx="287338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069" t="49828" r="30675" b="245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912" name="Text Box 29"/>
          <p:cNvSpPr txBox="1">
            <a:spLocks noChangeArrowheads="1"/>
          </p:cNvSpPr>
          <p:nvPr/>
        </p:nvSpPr>
        <p:spPr bwMode="auto">
          <a:xfrm>
            <a:off x="900113" y="5949950"/>
            <a:ext cx="71278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2800" b="1">
                <a:solidFill>
                  <a:srgbClr val="FF0000"/>
                </a:solidFill>
              </a:rPr>
              <a:t>´slide´</a:t>
            </a:r>
          </a:p>
        </p:txBody>
      </p:sp>
      <p:pic>
        <p:nvPicPr>
          <p:cNvPr id="37913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2" t="52785" r="55367" b="20639"/>
          <a:stretch>
            <a:fillRect/>
          </a:stretch>
        </p:blipFill>
        <p:spPr bwMode="auto">
          <a:xfrm>
            <a:off x="5867400" y="5276850"/>
            <a:ext cx="471488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182" t="52785" r="55367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14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4" t="52785" r="41342" b="20639"/>
          <a:stretch>
            <a:fillRect/>
          </a:stretch>
        </p:blipFill>
        <p:spPr bwMode="auto">
          <a:xfrm>
            <a:off x="7596188" y="5276850"/>
            <a:ext cx="269875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5544" t="52785" r="4134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15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2785" r="60912" b="20639"/>
          <a:stretch>
            <a:fillRect/>
          </a:stretch>
        </p:blipFill>
        <p:spPr bwMode="auto">
          <a:xfrm>
            <a:off x="6675438" y="5276850"/>
            <a:ext cx="538162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2785" r="6091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16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4" t="52785" r="32082" b="20639"/>
          <a:stretch>
            <a:fillRect/>
          </a:stretch>
        </p:blipFill>
        <p:spPr bwMode="auto">
          <a:xfrm>
            <a:off x="6443663" y="5287963"/>
            <a:ext cx="269875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4804" t="52785" r="3208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17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2785" r="60912" b="20639"/>
          <a:stretch>
            <a:fillRect/>
          </a:stretch>
        </p:blipFill>
        <p:spPr bwMode="auto">
          <a:xfrm>
            <a:off x="7886700" y="5287963"/>
            <a:ext cx="538163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2785" r="6091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918" name="Text Box 35"/>
          <p:cNvSpPr txBox="1">
            <a:spLocks noChangeArrowheads="1"/>
          </p:cNvSpPr>
          <p:nvPr/>
        </p:nvSpPr>
        <p:spPr bwMode="auto">
          <a:xfrm>
            <a:off x="7146925" y="5630863"/>
            <a:ext cx="334963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7919" name="Text Box 36"/>
          <p:cNvSpPr txBox="1">
            <a:spLocks noChangeArrowheads="1"/>
          </p:cNvSpPr>
          <p:nvPr/>
        </p:nvSpPr>
        <p:spPr bwMode="auto">
          <a:xfrm>
            <a:off x="5940425" y="5641975"/>
            <a:ext cx="6477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>
                <a:solidFill>
                  <a:srgbClr val="000000"/>
                </a:solidFill>
              </a:rPr>
              <a:t>/</a:t>
            </a:r>
          </a:p>
        </p:txBody>
      </p:sp>
      <p:pic>
        <p:nvPicPr>
          <p:cNvPr id="37920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29158" r="15604" b="30487"/>
          <a:stretch>
            <a:fillRect/>
          </a:stretch>
        </p:blipFill>
        <p:spPr bwMode="auto">
          <a:xfrm>
            <a:off x="6156325" y="3068638"/>
            <a:ext cx="2952750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605" t="29158" r="15604" b="3048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921" name="AutoShape 38"/>
          <p:cNvSpPr>
            <a:spLocks noChangeArrowheads="1"/>
          </p:cNvSpPr>
          <p:nvPr/>
        </p:nvSpPr>
        <p:spPr bwMode="auto">
          <a:xfrm rot="-8340000">
            <a:off x="7623175" y="3246438"/>
            <a:ext cx="360363" cy="649287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5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250825" y="-26988"/>
            <a:ext cx="8569325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</a:rPr>
              <a:t>Wrap up: Convolution &amp; Correlation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684213" y="1773238"/>
            <a:ext cx="511175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88" name="Group 3"/>
          <p:cNvGrpSpPr>
            <a:grpSpLocks/>
          </p:cNvGrpSpPr>
          <p:nvPr/>
        </p:nvGrpSpPr>
        <p:grpSpPr bwMode="auto">
          <a:xfrm>
            <a:off x="5867400" y="1825625"/>
            <a:ext cx="2555875" cy="1247775"/>
            <a:chOff x="3696" y="1150"/>
            <a:chExt cx="1610" cy="786"/>
          </a:xfrm>
        </p:grpSpPr>
        <p:pic>
          <p:nvPicPr>
            <p:cNvPr id="420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2" t="52785" r="55367" b="20639"/>
            <a:stretch>
              <a:fillRect/>
            </a:stretch>
          </p:blipFill>
          <p:spPr bwMode="auto">
            <a:xfrm>
              <a:off x="3696" y="1150"/>
              <a:ext cx="296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182" t="52785" r="5536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1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4" t="52785" r="41342" b="20639"/>
            <a:stretch>
              <a:fillRect/>
            </a:stretch>
          </p:blipFill>
          <p:spPr bwMode="auto">
            <a:xfrm>
              <a:off x="4035" y="1150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5544" t="52785" r="4134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1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205" y="1150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1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4" t="52785" r="32082" b="20639"/>
            <a:stretch>
              <a:fillRect/>
            </a:stretch>
          </p:blipFill>
          <p:spPr bwMode="auto">
            <a:xfrm>
              <a:off x="4798" y="1157"/>
              <a:ext cx="16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804" t="52785" r="3208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1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968" y="1157"/>
              <a:ext cx="338" cy="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2017" name="Text Box 9"/>
            <p:cNvSpPr txBox="1">
              <a:spLocks noChangeArrowheads="1"/>
            </p:cNvSpPr>
            <p:nvPr/>
          </p:nvSpPr>
          <p:spPr bwMode="auto">
            <a:xfrm>
              <a:off x="4482" y="1293"/>
              <a:ext cx="210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4400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○</a:t>
              </a:r>
              <a:endParaRPr lang="de-DE" altLang="en-US" sz="4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198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52785" r="11731" b="20639"/>
          <a:stretch>
            <a:fillRect/>
          </a:stretch>
        </p:blipFill>
        <p:spPr bwMode="auto">
          <a:xfrm>
            <a:off x="684213" y="4292600"/>
            <a:ext cx="5111750" cy="12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051" t="52785" r="11731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90" name="Group 11"/>
          <p:cNvGrpSpPr>
            <a:grpSpLocks/>
          </p:cNvGrpSpPr>
          <p:nvPr/>
        </p:nvGrpSpPr>
        <p:grpSpPr bwMode="auto">
          <a:xfrm>
            <a:off x="5867400" y="4346575"/>
            <a:ext cx="2555875" cy="1246188"/>
            <a:chOff x="3696" y="2738"/>
            <a:chExt cx="1610" cy="785"/>
          </a:xfrm>
        </p:grpSpPr>
        <p:pic>
          <p:nvPicPr>
            <p:cNvPr id="4200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82" t="52785" r="55367" b="20639"/>
            <a:stretch>
              <a:fillRect/>
            </a:stretch>
          </p:blipFill>
          <p:spPr bwMode="auto">
            <a:xfrm>
              <a:off x="3696" y="2738"/>
              <a:ext cx="296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9182" t="52785" r="55367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07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44" t="52785" r="41342" b="20639"/>
            <a:stretch>
              <a:fillRect/>
            </a:stretch>
          </p:blipFill>
          <p:spPr bwMode="auto">
            <a:xfrm>
              <a:off x="4035" y="2738"/>
              <a:ext cx="16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5544" t="52785" r="4134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08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205" y="2738"/>
              <a:ext cx="33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0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04" t="52785" r="32082" b="20639"/>
            <a:stretch>
              <a:fillRect/>
            </a:stretch>
          </p:blipFill>
          <p:spPr bwMode="auto">
            <a:xfrm>
              <a:off x="4798" y="2745"/>
              <a:ext cx="16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4804" t="52785" r="3208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2010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55" t="52785" r="60912" b="20639"/>
            <a:stretch>
              <a:fillRect/>
            </a:stretch>
          </p:blipFill>
          <p:spPr bwMode="auto">
            <a:xfrm>
              <a:off x="4968" y="2745"/>
              <a:ext cx="33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32855" t="52785" r="60912" b="2063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2011" name="Text Box 17"/>
            <p:cNvSpPr txBox="1">
              <a:spLocks noChangeArrowheads="1"/>
            </p:cNvSpPr>
            <p:nvPr/>
          </p:nvSpPr>
          <p:spPr bwMode="auto">
            <a:xfrm>
              <a:off x="4501" y="2961"/>
              <a:ext cx="211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US" sz="4400">
                  <a:solidFill>
                    <a:srgbClr val="000000"/>
                  </a:solidFill>
                </a:rPr>
                <a:t>*</a:t>
              </a:r>
            </a:p>
          </p:txBody>
        </p:sp>
      </p:grpSp>
      <p:sp>
        <p:nvSpPr>
          <p:cNvPr id="41991" name="Text Box 18"/>
          <p:cNvSpPr txBox="1">
            <a:spLocks noChangeArrowheads="1"/>
          </p:cNvSpPr>
          <p:nvPr/>
        </p:nvSpPr>
        <p:spPr bwMode="auto">
          <a:xfrm>
            <a:off x="539750" y="1052513"/>
            <a:ext cx="367188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000" b="1">
                <a:solidFill>
                  <a:srgbClr val="000000"/>
                </a:solidFill>
              </a:rPr>
              <a:t>Convolution</a:t>
            </a:r>
          </a:p>
        </p:txBody>
      </p:sp>
      <p:sp>
        <p:nvSpPr>
          <p:cNvPr id="41992" name="Text Box 19"/>
          <p:cNvSpPr txBox="1">
            <a:spLocks noChangeArrowheads="1"/>
          </p:cNvSpPr>
          <p:nvPr/>
        </p:nvSpPr>
        <p:spPr bwMode="auto">
          <a:xfrm>
            <a:off x="539750" y="3821113"/>
            <a:ext cx="367188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000" b="1">
                <a:solidFill>
                  <a:srgbClr val="000000"/>
                </a:solidFill>
              </a:rPr>
              <a:t>Correlation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3708400" y="2781300"/>
            <a:ext cx="17272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2000" b="1">
                <a:solidFill>
                  <a:srgbClr val="FF0000"/>
                </a:solidFill>
              </a:rPr>
              <a:t>´flip &amp; slide´</a:t>
            </a:r>
          </a:p>
        </p:txBody>
      </p:sp>
      <p:sp>
        <p:nvSpPr>
          <p:cNvPr id="41994" name="AutoShape 21"/>
          <p:cNvSpPr>
            <a:spLocks noChangeArrowheads="1"/>
          </p:cNvSpPr>
          <p:nvPr/>
        </p:nvSpPr>
        <p:spPr bwMode="auto">
          <a:xfrm rot="-5400000">
            <a:off x="4067175" y="3644901"/>
            <a:ext cx="936625" cy="215900"/>
          </a:xfrm>
          <a:prstGeom prst="leftRightArrow">
            <a:avLst>
              <a:gd name="adj1" fmla="val 50000"/>
              <a:gd name="adj2" fmla="val 49990"/>
            </a:avLst>
          </a:prstGeom>
          <a:solidFill>
            <a:srgbClr val="FF0000"/>
          </a:solidFill>
          <a:ln w="25560" cap="sq">
            <a:solidFill>
              <a:srgbClr val="8C383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4199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2" t="52785" r="55367" b="20639"/>
          <a:stretch>
            <a:fillRect/>
          </a:stretch>
        </p:blipFill>
        <p:spPr bwMode="auto">
          <a:xfrm>
            <a:off x="5867400" y="5276850"/>
            <a:ext cx="471488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182" t="52785" r="55367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4" t="52785" r="41342" b="20639"/>
          <a:stretch>
            <a:fillRect/>
          </a:stretch>
        </p:blipFill>
        <p:spPr bwMode="auto">
          <a:xfrm>
            <a:off x="7596188" y="5276850"/>
            <a:ext cx="269875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5544" t="52785" r="4134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2785" r="60912" b="20639"/>
          <a:stretch>
            <a:fillRect/>
          </a:stretch>
        </p:blipFill>
        <p:spPr bwMode="auto">
          <a:xfrm>
            <a:off x="6675438" y="5276850"/>
            <a:ext cx="538162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2785" r="6091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8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4" t="52785" r="32082" b="20639"/>
          <a:stretch>
            <a:fillRect/>
          </a:stretch>
        </p:blipFill>
        <p:spPr bwMode="auto">
          <a:xfrm>
            <a:off x="6443663" y="5287963"/>
            <a:ext cx="269875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4804" t="52785" r="3208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9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5" t="52785" r="60912" b="20639"/>
          <a:stretch>
            <a:fillRect/>
          </a:stretch>
        </p:blipFill>
        <p:spPr bwMode="auto">
          <a:xfrm>
            <a:off x="7886700" y="5287963"/>
            <a:ext cx="538163" cy="123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855" t="52785" r="60912" b="20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000" name="Text Box 27"/>
          <p:cNvSpPr txBox="1">
            <a:spLocks noChangeArrowheads="1"/>
          </p:cNvSpPr>
          <p:nvPr/>
        </p:nvSpPr>
        <p:spPr bwMode="auto">
          <a:xfrm>
            <a:off x="7146925" y="5630863"/>
            <a:ext cx="334963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42001" name="Text Box 28"/>
          <p:cNvSpPr txBox="1">
            <a:spLocks noChangeArrowheads="1"/>
          </p:cNvSpPr>
          <p:nvPr/>
        </p:nvSpPr>
        <p:spPr bwMode="auto">
          <a:xfrm>
            <a:off x="5940425" y="5641975"/>
            <a:ext cx="6477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US" sz="2800">
                <a:solidFill>
                  <a:srgbClr val="000000"/>
                </a:solidFill>
              </a:rPr>
              <a:t>/</a:t>
            </a:r>
          </a:p>
        </p:txBody>
      </p:sp>
      <p:pic>
        <p:nvPicPr>
          <p:cNvPr id="42002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2" t="49828" r="38097" b="24580"/>
          <a:stretch>
            <a:fillRect/>
          </a:stretch>
        </p:blipFill>
        <p:spPr bwMode="auto">
          <a:xfrm>
            <a:off x="4787900" y="4221163"/>
            <a:ext cx="288925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652" t="49828" r="38097" b="245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2003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9" t="49828" r="30675" b="24580"/>
          <a:stretch>
            <a:fillRect/>
          </a:stretch>
        </p:blipFill>
        <p:spPr bwMode="auto">
          <a:xfrm>
            <a:off x="4140200" y="4221163"/>
            <a:ext cx="287338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069" t="49828" r="30675" b="245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004" name="Text Box 31"/>
          <p:cNvSpPr txBox="1">
            <a:spLocks noChangeArrowheads="1"/>
          </p:cNvSpPr>
          <p:nvPr/>
        </p:nvSpPr>
        <p:spPr bwMode="auto">
          <a:xfrm>
            <a:off x="3995738" y="4365625"/>
            <a:ext cx="1223962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2000" b="1">
                <a:solidFill>
                  <a:srgbClr val="FF0000"/>
                </a:solidFill>
              </a:rPr>
              <a:t>´slide´</a:t>
            </a:r>
          </a:p>
        </p:txBody>
      </p:sp>
      <p:sp>
        <p:nvSpPr>
          <p:cNvPr id="42005" name="Text Box 32"/>
          <p:cNvSpPr txBox="1">
            <a:spLocks noChangeArrowheads="1"/>
          </p:cNvSpPr>
          <p:nvPr/>
        </p:nvSpPr>
        <p:spPr bwMode="auto">
          <a:xfrm>
            <a:off x="-323850" y="6475413"/>
            <a:ext cx="9467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R.N. Bracewell, The Fourier Transform and ist Applications, McGray-Hill Publ. 1986 2nd Ed.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28F6E97-C5CE-4F9E-96EE-1A0057DBF195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US" sz="4400">
                <a:solidFill>
                  <a:srgbClr val="000000"/>
                </a:solidFill>
                <a:latin typeface="Calibri" panose="020F0502020204030204" pitchFamily="34" charset="0"/>
                <a:cs typeface="Noto Sans CJK SC Regular" charset="0"/>
              </a:rPr>
              <a:t>Convolution: Neurons as Filters</a:t>
            </a: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4" t="19315" r="26674" b="60304"/>
          <a:stretch>
            <a:fillRect/>
          </a:stretch>
        </p:blipFill>
        <p:spPr bwMode="auto">
          <a:xfrm>
            <a:off x="323850" y="3860800"/>
            <a:ext cx="22145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2964" t="19315" r="26674" b="603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4037" name="Group 4"/>
          <p:cNvGrpSpPr>
            <a:grpSpLocks/>
          </p:cNvGrpSpPr>
          <p:nvPr/>
        </p:nvGrpSpPr>
        <p:grpSpPr bwMode="auto">
          <a:xfrm>
            <a:off x="539750" y="2324100"/>
            <a:ext cx="8062913" cy="1311275"/>
            <a:chOff x="340" y="1464"/>
            <a:chExt cx="5079" cy="826"/>
          </a:xfrm>
        </p:grpSpPr>
        <p:sp>
          <p:nvSpPr>
            <p:cNvPr id="44041" name="Text Box 5"/>
            <p:cNvSpPr txBox="1">
              <a:spLocks noChangeArrowheads="1"/>
            </p:cNvSpPr>
            <p:nvPr/>
          </p:nvSpPr>
          <p:spPr bwMode="auto">
            <a:xfrm>
              <a:off x="2200" y="1464"/>
              <a:ext cx="1314" cy="826"/>
            </a:xfrm>
            <a:prstGeom prst="rect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ClrTx/>
                <a:buFontTx/>
                <a:buNone/>
              </a:pPr>
              <a:r>
                <a:rPr lang="de-DE" altLang="en-US" sz="3200" b="1">
                  <a:solidFill>
                    <a:srgbClr val="FFFFFF"/>
                  </a:solidFill>
                  <a:latin typeface="Calibri" panose="020F0502020204030204" pitchFamily="34" charset="0"/>
                </a:rPr>
                <a:t>Neuron</a:t>
              </a:r>
            </a:p>
            <a:p>
              <a:pPr algn="ctr" eaLnBrk="1" hangingPunct="1">
                <a:lnSpc>
                  <a:spcPct val="150000"/>
                </a:lnSpc>
                <a:buClrTx/>
                <a:buFontTx/>
                <a:buNone/>
              </a:pPr>
              <a:endParaRPr lang="de-DE" altLang="en-US" sz="3200" b="1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042" name="Oval 6"/>
            <p:cNvSpPr>
              <a:spLocks noChangeArrowheads="1"/>
            </p:cNvSpPr>
            <p:nvPr/>
          </p:nvSpPr>
          <p:spPr bwMode="auto">
            <a:xfrm>
              <a:off x="385" y="1555"/>
              <a:ext cx="997" cy="452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44043" name="Text Box 7"/>
            <p:cNvSpPr txBox="1">
              <a:spLocks noChangeArrowheads="1"/>
            </p:cNvSpPr>
            <p:nvPr/>
          </p:nvSpPr>
          <p:spPr bwMode="auto">
            <a:xfrm>
              <a:off x="340" y="1600"/>
              <a:ext cx="10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3200" b="1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44044" name="Oval 8"/>
            <p:cNvSpPr>
              <a:spLocks noChangeArrowheads="1"/>
            </p:cNvSpPr>
            <p:nvPr/>
          </p:nvSpPr>
          <p:spPr bwMode="auto">
            <a:xfrm>
              <a:off x="4377" y="1555"/>
              <a:ext cx="997" cy="452"/>
            </a:xfrm>
            <a:prstGeom prst="ellipse">
              <a:avLst/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44045" name="Text Box 9"/>
            <p:cNvSpPr txBox="1">
              <a:spLocks noChangeArrowheads="1"/>
            </p:cNvSpPr>
            <p:nvPr/>
          </p:nvSpPr>
          <p:spPr bwMode="auto">
            <a:xfrm>
              <a:off x="4332" y="1600"/>
              <a:ext cx="108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US" sz="3200" b="1">
                  <a:solidFill>
                    <a:srgbClr val="FFFFFF"/>
                  </a:solidFill>
                </a:rPr>
                <a:t>Output</a:t>
              </a:r>
            </a:p>
          </p:txBody>
        </p:sp>
        <p:cxnSp>
          <p:nvCxnSpPr>
            <p:cNvPr id="44046" name="AutoShape 10"/>
            <p:cNvCxnSpPr>
              <a:cxnSpLocks noChangeShapeType="1"/>
            </p:cNvCxnSpPr>
            <p:nvPr/>
          </p:nvCxnSpPr>
          <p:spPr bwMode="auto">
            <a:xfrm>
              <a:off x="1429" y="1827"/>
              <a:ext cx="724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4047" name="AutoShape 11"/>
            <p:cNvCxnSpPr>
              <a:cxnSpLocks noChangeShapeType="1"/>
            </p:cNvCxnSpPr>
            <p:nvPr/>
          </p:nvCxnSpPr>
          <p:spPr bwMode="auto">
            <a:xfrm>
              <a:off x="3560" y="1827"/>
              <a:ext cx="725" cy="0"/>
            </a:xfrm>
            <a:prstGeom prst="straightConnector1">
              <a:avLst/>
            </a:prstGeom>
            <a:noFill/>
            <a:ln w="38160" cap="sq">
              <a:solidFill>
                <a:srgbClr val="4A7EBB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4403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4" t="39699" r="26674" b="31180"/>
          <a:stretch>
            <a:fillRect/>
          </a:stretch>
        </p:blipFill>
        <p:spPr bwMode="auto">
          <a:xfrm>
            <a:off x="3492500" y="3644900"/>
            <a:ext cx="2214563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2964" t="39699" r="26674" b="3118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9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4" t="68823" r="26674" b="10797"/>
          <a:stretch>
            <a:fillRect/>
          </a:stretch>
        </p:blipFill>
        <p:spPr bwMode="auto">
          <a:xfrm>
            <a:off x="6677025" y="3860800"/>
            <a:ext cx="22161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2964" t="68823" r="26674" b="107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Rectangle 14"/>
          <p:cNvSpPr>
            <a:spLocks noChangeArrowheads="1"/>
          </p:cNvSpPr>
          <p:nvPr/>
        </p:nvSpPr>
        <p:spPr bwMode="auto">
          <a:xfrm>
            <a:off x="2051050" y="6516688"/>
            <a:ext cx="709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US" sz="1600">
                <a:solidFill>
                  <a:srgbClr val="000000"/>
                </a:solidFill>
              </a:rPr>
              <a:t>https://www.uni-koblenz.de/~physik/informatik/DSV/Faltung.pdf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000099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AAAACA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1158</Words>
  <Application>Microsoft Office PowerPoint</Application>
  <PresentationFormat>On-screen Show (4:3)</PresentationFormat>
  <Paragraphs>308</Paragraphs>
  <Slides>46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Noto Sans CJK SC Regular</vt:lpstr>
      <vt:lpstr>Symbol</vt:lpstr>
      <vt:lpstr>Times New Roman</vt:lpstr>
      <vt:lpstr>Wingdings</vt:lpstr>
      <vt:lpstr>Office Theme</vt:lpstr>
      <vt:lpstr>Default Design</vt:lpstr>
      <vt:lpstr>1_Default Design</vt:lpstr>
      <vt:lpstr>Formel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primary visual pathway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is correlation in time and space:</vt:lpstr>
      <vt:lpstr>Motion is correlation in time and space:</vt:lpstr>
      <vt:lpstr>Motion is correlation in time and space: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Motion is correlation in time and space:</vt:lpstr>
      <vt:lpstr>Motion detection by correlation:</vt:lpstr>
      <vt:lpstr>Interaural Time Difference (ITD):</vt:lpstr>
      <vt:lpstr>Transformation of sound to spikes:</vt:lpstr>
      <vt:lpstr>Transformation of sound to spikes:</vt:lpstr>
      <vt:lpstr>Delay line correlator:</vt:lpstr>
      <vt:lpstr>Delay lines in the owl brain:</vt:lpstr>
      <vt:lpstr>Correlation: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Tetze</dc:creator>
  <cp:keywords/>
  <dc:description/>
  <cp:lastModifiedBy>Florentin Wörgötter</cp:lastModifiedBy>
  <cp:revision>189</cp:revision>
  <cp:lastPrinted>1601-01-01T00:00:00Z</cp:lastPrinted>
  <dcterms:created xsi:type="dcterms:W3CDTF">2012-05-18T08:09:18Z</dcterms:created>
  <dcterms:modified xsi:type="dcterms:W3CDTF">2017-10-23T03:30:20Z</dcterms:modified>
</cp:coreProperties>
</file>